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691" r:id="rId2"/>
    <p:sldId id="2147378870" r:id="rId3"/>
    <p:sldId id="257" r:id="rId4"/>
    <p:sldId id="2147378850" r:id="rId5"/>
    <p:sldId id="2147378868" r:id="rId6"/>
    <p:sldId id="2147378852" r:id="rId7"/>
    <p:sldId id="2147378866" r:id="rId8"/>
    <p:sldId id="2147378879" r:id="rId9"/>
    <p:sldId id="2147378880" r:id="rId10"/>
    <p:sldId id="2147378843" r:id="rId11"/>
    <p:sldId id="2147378867" r:id="rId12"/>
    <p:sldId id="2147378869" r:id="rId13"/>
    <p:sldId id="2147378878" r:id="rId14"/>
    <p:sldId id="2147378842" r:id="rId15"/>
    <p:sldId id="2147378871" r:id="rId16"/>
    <p:sldId id="2147378872" r:id="rId17"/>
    <p:sldId id="2147378873" r:id="rId18"/>
    <p:sldId id="2147378875" r:id="rId19"/>
    <p:sldId id="2147378881" r:id="rId20"/>
    <p:sldId id="2147378882" r:id="rId21"/>
    <p:sldId id="2147378862" r:id="rId22"/>
    <p:sldId id="2147378876" r:id="rId23"/>
    <p:sldId id="2147378848" r:id="rId24"/>
    <p:sldId id="263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uler Roland BAFU" initials="SRB" lastIdx="2" clrIdx="0">
    <p:extLst>
      <p:ext uri="{19B8F6BF-5375-455C-9EA6-DF929625EA0E}">
        <p15:presenceInfo xmlns:p15="http://schemas.microsoft.com/office/powerpoint/2012/main" userId="S-1-5-21-3993060671-4215906946-993041443-561115" providerId="AD"/>
      </p:ext>
    </p:extLst>
  </p:cmAuthor>
  <p:cmAuthor id="2" name="Burkard Reto BAFU" initials="BRB" lastIdx="20" clrIdx="1">
    <p:extLst>
      <p:ext uri="{19B8F6BF-5375-455C-9EA6-DF929625EA0E}">
        <p15:presenceInfo xmlns:p15="http://schemas.microsoft.com/office/powerpoint/2012/main" userId="S-1-5-21-3993060671-4215906946-993041443-25745" providerId="AD"/>
      </p:ext>
    </p:extLst>
  </p:cmAuthor>
  <p:cmAuthor id="3" name="Ramer Roger BAFU" initials="RRB" lastIdx="11" clrIdx="2">
    <p:extLst>
      <p:ext uri="{19B8F6BF-5375-455C-9EA6-DF929625EA0E}">
        <p15:presenceInfo xmlns:p15="http://schemas.microsoft.com/office/powerpoint/2012/main" userId="S-1-5-21-3993060671-4215906946-993041443-1617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181C"/>
    <a:srgbClr val="68CC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88731" autoAdjust="0"/>
  </p:normalViewPr>
  <p:slideViewPr>
    <p:cSldViewPr snapToGrid="0">
      <p:cViewPr varScale="1">
        <p:scale>
          <a:sx n="96" d="100"/>
          <a:sy n="96" d="100"/>
        </p:scale>
        <p:origin x="9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portal.collab.admin.ch/sites/810-bafu1/Klima_Politik/Teilrev%20CO2VO%20PaIv%20Burkart/Klimapolitik%20nach%202030/00%20Planung/Absenkpfade%20Sektoren%20(CO2-Statistik-2024-04_DE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portal.collab.admin.ch/sites/810-bafu1/Klima_Politik/Teilrev%20CO2VO%20PaIv%20Burkart/Klimapolitik%20nach%202030/00%20Planung/Absenkpfade%20Sektoren%20(CO2-Statistik-2024-04_DE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portal.collab.admin.ch/sites/810-bafu1/Klima_Politik/Teilrev%20CO2VO%20PaIv%20Burkart/Klimapolitik%20nach%202030/00%20Planung/Absenkpfade%20Sektoren%20(CO2-Statistik-2024-04_DE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5152891164678E-2"/>
          <c:y val="4.4822251616015787E-2"/>
          <c:w val="0.90218093706028679"/>
          <c:h val="0.78630494498158354"/>
        </c:manualLayout>
      </c:layout>
      <c:lineChart>
        <c:grouping val="standard"/>
        <c:varyColors val="0"/>
        <c:ser>
          <c:idx val="0"/>
          <c:order val="0"/>
          <c:tx>
            <c:strRef>
              <c:f>'Graphiken CO2G post2030'!$A$3</c:f>
              <c:strCache>
                <c:ptCount val="1"/>
                <c:pt idx="0">
                  <c:v>Bisherige Emissionen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'Graphiken CO2G post2030'!$B$2:$BJ$2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'Graphiken CO2G post2030'!$B$3:$BJ$3</c:f>
              <c:numCache>
                <c:formatCode>0.00</c:formatCode>
                <c:ptCount val="61"/>
                <c:pt idx="0">
                  <c:v>16.722664405527617</c:v>
                </c:pt>
                <c:pt idx="1">
                  <c:v>18.091653544080849</c:v>
                </c:pt>
                <c:pt idx="2">
                  <c:v>18.135833982674043</c:v>
                </c:pt>
                <c:pt idx="3">
                  <c:v>17.52843519500173</c:v>
                </c:pt>
                <c:pt idx="4">
                  <c:v>16.254176466624273</c:v>
                </c:pt>
                <c:pt idx="5">
                  <c:v>17.306639163294449</c:v>
                </c:pt>
                <c:pt idx="6">
                  <c:v>18.168197068671518</c:v>
                </c:pt>
                <c:pt idx="7">
                  <c:v>16.738886472916697</c:v>
                </c:pt>
                <c:pt idx="8">
                  <c:v>17.556480305922278</c:v>
                </c:pt>
                <c:pt idx="9">
                  <c:v>16.893230212442926</c:v>
                </c:pt>
                <c:pt idx="10">
                  <c:v>15.80292781579405</c:v>
                </c:pt>
                <c:pt idx="11">
                  <c:v>17.159218379404329</c:v>
                </c:pt>
                <c:pt idx="12">
                  <c:v>16.023580449477798</c:v>
                </c:pt>
                <c:pt idx="13">
                  <c:v>17.028426877943609</c:v>
                </c:pt>
                <c:pt idx="14">
                  <c:v>16.888958640555721</c:v>
                </c:pt>
                <c:pt idx="15">
                  <c:v>17.121838225730315</c:v>
                </c:pt>
                <c:pt idx="16">
                  <c:v>16.274016695146223</c:v>
                </c:pt>
                <c:pt idx="17">
                  <c:v>14.460703327246105</c:v>
                </c:pt>
                <c:pt idx="18">
                  <c:v>15.330960339625875</c:v>
                </c:pt>
                <c:pt idx="19">
                  <c:v>14.910319914611769</c:v>
                </c:pt>
                <c:pt idx="20">
                  <c:v>16.096142733079809</c:v>
                </c:pt>
                <c:pt idx="21">
                  <c:v>12.931195319416341</c:v>
                </c:pt>
                <c:pt idx="22">
                  <c:v>14.161710811967602</c:v>
                </c:pt>
                <c:pt idx="23">
                  <c:v>15.081221546852372</c:v>
                </c:pt>
                <c:pt idx="24">
                  <c:v>11.710412577172583</c:v>
                </c:pt>
                <c:pt idx="25">
                  <c:v>12.557227299797177</c:v>
                </c:pt>
                <c:pt idx="26">
                  <c:v>13.025636232597432</c:v>
                </c:pt>
                <c:pt idx="27">
                  <c:v>12.400069058212123</c:v>
                </c:pt>
                <c:pt idx="28">
                  <c:v>11.235627012308635</c:v>
                </c:pt>
                <c:pt idx="29">
                  <c:v>11.236241356696095</c:v>
                </c:pt>
                <c:pt idx="30">
                  <c:v>10.420000236397589</c:v>
                </c:pt>
                <c:pt idx="31">
                  <c:v>11.682447074687525</c:v>
                </c:pt>
                <c:pt idx="32">
                  <c:v>9.3884564050812251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1E-48D6-9C10-4EC8E5EA4B89}"/>
            </c:ext>
          </c:extLst>
        </c:ser>
        <c:ser>
          <c:idx val="1"/>
          <c:order val="1"/>
          <c:tx>
            <c:strRef>
              <c:f>'Graphiken CO2G post2030'!$A$4</c:f>
              <c:strCache>
                <c:ptCount val="1"/>
                <c:pt idx="0">
                  <c:v>Zielpfad bis 2030 (gemäss CO2-Gesetz)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'Graphiken CO2G post2030'!$B$2:$BJ$2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'Graphiken CO2G post2030'!$B$4:$BJ$4</c:f>
              <c:numCache>
                <c:formatCode>General</c:formatCode>
                <c:ptCount val="61"/>
                <c:pt idx="32" formatCode="0.00">
                  <c:v>9.3884564050812251</c:v>
                </c:pt>
                <c:pt idx="33">
                  <c:v>9.2600658797915472</c:v>
                </c:pt>
                <c:pt idx="34">
                  <c:v>9.1316753545018692</c:v>
                </c:pt>
                <c:pt idx="35">
                  <c:v>9.0032848292121912</c:v>
                </c:pt>
                <c:pt idx="36">
                  <c:v>8.8748943039225132</c:v>
                </c:pt>
                <c:pt idx="37">
                  <c:v>8.7465037786328352</c:v>
                </c:pt>
                <c:pt idx="38">
                  <c:v>8.6181132533431573</c:v>
                </c:pt>
                <c:pt idx="39">
                  <c:v>8.4897227280534793</c:v>
                </c:pt>
                <c:pt idx="40">
                  <c:v>8.3613322027638084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61E-48D6-9C10-4EC8E5EA4B89}"/>
            </c:ext>
          </c:extLst>
        </c:ser>
        <c:ser>
          <c:idx val="3"/>
          <c:order val="2"/>
          <c:tx>
            <c:strRef>
              <c:f>'Graphiken CO2G post2030'!$A$6</c:f>
              <c:strCache>
                <c:ptCount val="1"/>
                <c:pt idx="0">
                  <c:v>Zielpfad bis 2040 und 2050 gemäss Richtwerten KlG</c:v>
                </c:pt>
              </c:strCache>
            </c:strRef>
          </c:tx>
          <c:spPr>
            <a:ln w="508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40"/>
            <c:marker>
              <c:symbol val="x"/>
              <c:size val="5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spPr>
              <a:ln w="50800" cap="rnd">
                <a:solidFill>
                  <a:schemeClr val="accent4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61E-48D6-9C10-4EC8E5EA4B89}"/>
              </c:ext>
            </c:extLst>
          </c:dPt>
          <c:dPt>
            <c:idx val="4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E61E-48D6-9C10-4EC8E5EA4B89}"/>
              </c:ext>
            </c:extLst>
          </c:dPt>
          <c:dPt>
            <c:idx val="50"/>
            <c:marker>
              <c:symbol val="square"/>
              <c:size val="5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E61E-48D6-9C10-4EC8E5EA4B89}"/>
              </c:ext>
            </c:extLst>
          </c:dPt>
          <c:dPt>
            <c:idx val="60"/>
            <c:marker>
              <c:symbol val="square"/>
              <c:size val="5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E61E-48D6-9C10-4EC8E5EA4B89}"/>
              </c:ext>
            </c:extLst>
          </c:dPt>
          <c:cat>
            <c:numRef>
              <c:f>'Graphiken CO2G post2030'!$B$2:$BJ$2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'Graphiken CO2G post2030'!$B$6:$BJ$6</c:f>
              <c:numCache>
                <c:formatCode>General</c:formatCode>
                <c:ptCount val="61"/>
                <c:pt idx="40">
                  <c:v>8.3613322027638084</c:v>
                </c:pt>
                <c:pt idx="41">
                  <c:v>7.993433585842201</c:v>
                </c:pt>
                <c:pt idx="42">
                  <c:v>7.6255349689205936</c:v>
                </c:pt>
                <c:pt idx="43">
                  <c:v>7.2576363519989862</c:v>
                </c:pt>
                <c:pt idx="44">
                  <c:v>6.8897377350773787</c:v>
                </c:pt>
                <c:pt idx="45">
                  <c:v>6.5218391181557713</c:v>
                </c:pt>
                <c:pt idx="46">
                  <c:v>6.1539405012341639</c:v>
                </c:pt>
                <c:pt idx="47">
                  <c:v>5.7860418843125565</c:v>
                </c:pt>
                <c:pt idx="48">
                  <c:v>5.4181432673909491</c:v>
                </c:pt>
                <c:pt idx="49">
                  <c:v>5.0502446504693417</c:v>
                </c:pt>
                <c:pt idx="50">
                  <c:v>4.6823460335477334</c:v>
                </c:pt>
                <c:pt idx="51">
                  <c:v>4.2141114301929603</c:v>
                </c:pt>
                <c:pt idx="52">
                  <c:v>3.7458768268381868</c:v>
                </c:pt>
                <c:pt idx="53">
                  <c:v>3.2776422234834133</c:v>
                </c:pt>
                <c:pt idx="54">
                  <c:v>2.8094076201286398</c:v>
                </c:pt>
                <c:pt idx="55">
                  <c:v>2.3411730167738662</c:v>
                </c:pt>
                <c:pt idx="56">
                  <c:v>1.872938413419093</c:v>
                </c:pt>
                <c:pt idx="57">
                  <c:v>1.4047038100643197</c:v>
                </c:pt>
                <c:pt idx="58">
                  <c:v>0.93646920670954636</c:v>
                </c:pt>
                <c:pt idx="59">
                  <c:v>0.46823460335477302</c:v>
                </c:pt>
                <c:pt idx="6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61E-48D6-9C10-4EC8E5EA4B89}"/>
            </c:ext>
          </c:extLst>
        </c:ser>
        <c:ser>
          <c:idx val="4"/>
          <c:order val="3"/>
          <c:tx>
            <c:strRef>
              <c:f>'Graphiken CO2G post2030'!$A$8</c:f>
              <c:strCache>
                <c:ptCount val="1"/>
                <c:pt idx="0">
                  <c:v>Verkehr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val>
            <c:numRef>
              <c:f>'Graphiken CO2G post2030'!$B$9:$AP$9</c:f>
              <c:numCache>
                <c:formatCode>0.00</c:formatCode>
                <c:ptCount val="41"/>
                <c:pt idx="0">
                  <c:v>14.893218596840759</c:v>
                </c:pt>
                <c:pt idx="1">
                  <c:v>15.36527454450893</c:v>
                </c:pt>
                <c:pt idx="2">
                  <c:v>15.685593938975941</c:v>
                </c:pt>
                <c:pt idx="3">
                  <c:v>14.602696176746026</c:v>
                </c:pt>
                <c:pt idx="4">
                  <c:v>14.766908200613461</c:v>
                </c:pt>
                <c:pt idx="5">
                  <c:v>14.442122050233039</c:v>
                </c:pt>
                <c:pt idx="6">
                  <c:v>14.494720026248096</c:v>
                </c:pt>
                <c:pt idx="7">
                  <c:v>15.062415513264792</c:v>
                </c:pt>
                <c:pt idx="8">
                  <c:v>15.269993786301155</c:v>
                </c:pt>
                <c:pt idx="9">
                  <c:v>15.861024386258807</c:v>
                </c:pt>
                <c:pt idx="10">
                  <c:v>16.103567866661187</c:v>
                </c:pt>
                <c:pt idx="11">
                  <c:v>15.803418060871204</c:v>
                </c:pt>
                <c:pt idx="12">
                  <c:v>15.73337311937585</c:v>
                </c:pt>
                <c:pt idx="13">
                  <c:v>15.882730417776109</c:v>
                </c:pt>
                <c:pt idx="14">
                  <c:v>15.913146314975894</c:v>
                </c:pt>
                <c:pt idx="15">
                  <c:v>15.986905764009787</c:v>
                </c:pt>
                <c:pt idx="16">
                  <c:v>16.108417595329001</c:v>
                </c:pt>
                <c:pt idx="17">
                  <c:v>16.426412016642807</c:v>
                </c:pt>
                <c:pt idx="18">
                  <c:v>16.76907761884156</c:v>
                </c:pt>
                <c:pt idx="19">
                  <c:v>16.567497578969498</c:v>
                </c:pt>
                <c:pt idx="20">
                  <c:v>16.458995324430418</c:v>
                </c:pt>
                <c:pt idx="21">
                  <c:v>16.266758155117806</c:v>
                </c:pt>
                <c:pt idx="22">
                  <c:v>16.392034476189504</c:v>
                </c:pt>
                <c:pt idx="23">
                  <c:v>16.304831933646213</c:v>
                </c:pt>
                <c:pt idx="24">
                  <c:v>16.203301859290519</c:v>
                </c:pt>
                <c:pt idx="25">
                  <c:v>15.463471017856161</c:v>
                </c:pt>
                <c:pt idx="26">
                  <c:v>15.305109919220847</c:v>
                </c:pt>
                <c:pt idx="27">
                  <c:v>15.031755103804727</c:v>
                </c:pt>
                <c:pt idx="28">
                  <c:v>15.036239513633415</c:v>
                </c:pt>
                <c:pt idx="29">
                  <c:v>14.983155376791112</c:v>
                </c:pt>
                <c:pt idx="30">
                  <c:v>13.684612377402575</c:v>
                </c:pt>
                <c:pt idx="31">
                  <c:v>13.868649693212479</c:v>
                </c:pt>
                <c:pt idx="32">
                  <c:v>13.706785918367773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61E-48D6-9C10-4EC8E5EA4B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34275104"/>
        <c:axId val="1434282592"/>
      </c:lineChart>
      <c:catAx>
        <c:axId val="143427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34282592"/>
        <c:crosses val="autoZero"/>
        <c:auto val="1"/>
        <c:lblAlgn val="ctr"/>
        <c:lblOffset val="100"/>
        <c:tickLblSkip val="5"/>
        <c:noMultiLvlLbl val="0"/>
      </c:catAx>
      <c:valAx>
        <c:axId val="1434282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CH" sz="2000"/>
                  <a:t>Mio. Tonnen CO</a:t>
                </a:r>
                <a:r>
                  <a:rPr lang="de-CH" sz="2000" baseline="-25000"/>
                  <a:t>2</a:t>
                </a:r>
                <a:r>
                  <a:rPr lang="de-CH" sz="2000"/>
                  <a:t>eq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34275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8.8501073102058569E-2"/>
          <c:y val="0.52395989905815188"/>
          <c:w val="0.56445271795013352"/>
          <c:h val="0.2862225197206442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289621055432576E-2"/>
          <c:y val="6.5762955308862309E-2"/>
          <c:w val="0.90218093706028679"/>
          <c:h val="0.75879027724959436"/>
        </c:manualLayout>
      </c:layout>
      <c:lineChart>
        <c:grouping val="standard"/>
        <c:varyColors val="0"/>
        <c:ser>
          <c:idx val="0"/>
          <c:order val="0"/>
          <c:tx>
            <c:strRef>
              <c:f>'Graphiken CO2G post2030'!$A$9</c:f>
              <c:strCache>
                <c:ptCount val="1"/>
                <c:pt idx="0">
                  <c:v>Bisherige Emissionen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'Graphiken CO2G post2030'!$B$2:$BJ$2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'Graphiken CO2G post2030'!$B$9:$BJ$9</c:f>
              <c:numCache>
                <c:formatCode>0.00</c:formatCode>
                <c:ptCount val="61"/>
                <c:pt idx="0">
                  <c:v>14.893218596840759</c:v>
                </c:pt>
                <c:pt idx="1">
                  <c:v>15.36527454450893</c:v>
                </c:pt>
                <c:pt idx="2">
                  <c:v>15.685593938975941</c:v>
                </c:pt>
                <c:pt idx="3">
                  <c:v>14.602696176746026</c:v>
                </c:pt>
                <c:pt idx="4">
                  <c:v>14.766908200613461</c:v>
                </c:pt>
                <c:pt idx="5">
                  <c:v>14.442122050233039</c:v>
                </c:pt>
                <c:pt idx="6">
                  <c:v>14.494720026248096</c:v>
                </c:pt>
                <c:pt idx="7">
                  <c:v>15.062415513264792</c:v>
                </c:pt>
                <c:pt idx="8">
                  <c:v>15.269993786301155</c:v>
                </c:pt>
                <c:pt idx="9">
                  <c:v>15.861024386258807</c:v>
                </c:pt>
                <c:pt idx="10">
                  <c:v>16.103567866661187</c:v>
                </c:pt>
                <c:pt idx="11">
                  <c:v>15.803418060871204</c:v>
                </c:pt>
                <c:pt idx="12">
                  <c:v>15.73337311937585</c:v>
                </c:pt>
                <c:pt idx="13">
                  <c:v>15.882730417776109</c:v>
                </c:pt>
                <c:pt idx="14">
                  <c:v>15.913146314975894</c:v>
                </c:pt>
                <c:pt idx="15">
                  <c:v>15.986905764009787</c:v>
                </c:pt>
                <c:pt idx="16">
                  <c:v>16.108417595329001</c:v>
                </c:pt>
                <c:pt idx="17">
                  <c:v>16.426412016642807</c:v>
                </c:pt>
                <c:pt idx="18">
                  <c:v>16.76907761884156</c:v>
                </c:pt>
                <c:pt idx="19">
                  <c:v>16.567497578969498</c:v>
                </c:pt>
                <c:pt idx="20">
                  <c:v>16.458995324430418</c:v>
                </c:pt>
                <c:pt idx="21">
                  <c:v>16.266758155117806</c:v>
                </c:pt>
                <c:pt idx="22">
                  <c:v>16.392034476189504</c:v>
                </c:pt>
                <c:pt idx="23">
                  <c:v>16.304831933646213</c:v>
                </c:pt>
                <c:pt idx="24">
                  <c:v>16.203301859290519</c:v>
                </c:pt>
                <c:pt idx="25">
                  <c:v>15.463471017856161</c:v>
                </c:pt>
                <c:pt idx="26">
                  <c:v>15.305109919220847</c:v>
                </c:pt>
                <c:pt idx="27">
                  <c:v>15.031755103804727</c:v>
                </c:pt>
                <c:pt idx="28">
                  <c:v>15.036239513633415</c:v>
                </c:pt>
                <c:pt idx="29">
                  <c:v>14.983155376791112</c:v>
                </c:pt>
                <c:pt idx="30">
                  <c:v>13.684612377402575</c:v>
                </c:pt>
                <c:pt idx="31">
                  <c:v>13.868649693212479</c:v>
                </c:pt>
                <c:pt idx="32">
                  <c:v>13.706785918367773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F9-46C9-954B-1CCA0E889C8D}"/>
            </c:ext>
          </c:extLst>
        </c:ser>
        <c:ser>
          <c:idx val="1"/>
          <c:order val="1"/>
          <c:tx>
            <c:strRef>
              <c:f>'Graphiken CO2G post2030'!$A$10</c:f>
              <c:strCache>
                <c:ptCount val="1"/>
                <c:pt idx="0">
                  <c:v>Zielpfad bis 2030 (gemäss CO2-Gesetz)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'Graphiken CO2G post2030'!$B$2:$BJ$2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'Graphiken CO2G post2030'!$B$10:$BJ$10</c:f>
              <c:numCache>
                <c:formatCode>General</c:formatCode>
                <c:ptCount val="61"/>
                <c:pt idx="32" formatCode="0.00">
                  <c:v>13.706785918367773</c:v>
                </c:pt>
                <c:pt idx="33">
                  <c:v>13.389676922025622</c:v>
                </c:pt>
                <c:pt idx="34">
                  <c:v>13.072567925683471</c:v>
                </c:pt>
                <c:pt idx="35">
                  <c:v>12.755458929341319</c:v>
                </c:pt>
                <c:pt idx="36">
                  <c:v>12.438349932999168</c:v>
                </c:pt>
                <c:pt idx="37">
                  <c:v>12.121240936657017</c:v>
                </c:pt>
                <c:pt idx="38">
                  <c:v>11.804131940314866</c:v>
                </c:pt>
                <c:pt idx="39">
                  <c:v>11.487022943972715</c:v>
                </c:pt>
                <c:pt idx="40">
                  <c:v>11.169913947630569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F9-46C9-954B-1CCA0E889C8D}"/>
            </c:ext>
          </c:extLst>
        </c:ser>
        <c:ser>
          <c:idx val="3"/>
          <c:order val="2"/>
          <c:tx>
            <c:strRef>
              <c:f>'Graphiken CO2G post2030'!$A$12</c:f>
              <c:strCache>
                <c:ptCount val="1"/>
                <c:pt idx="0">
                  <c:v>Zielpfad bis 2040 und 2050 gemäss Richtwerten KlG</c:v>
                </c:pt>
              </c:strCache>
            </c:strRef>
          </c:tx>
          <c:spPr>
            <a:ln w="508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40"/>
            <c:marker>
              <c:symbol val="square"/>
              <c:size val="5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81F9-46C9-954B-1CCA0E889C8D}"/>
              </c:ext>
            </c:extLst>
          </c:dPt>
          <c:dPt>
            <c:idx val="4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81F9-46C9-954B-1CCA0E889C8D}"/>
              </c:ext>
            </c:extLst>
          </c:dPt>
          <c:dPt>
            <c:idx val="50"/>
            <c:marker>
              <c:symbol val="square"/>
              <c:size val="5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81F9-46C9-954B-1CCA0E889C8D}"/>
              </c:ext>
            </c:extLst>
          </c:dPt>
          <c:dPt>
            <c:idx val="60"/>
            <c:marker>
              <c:symbol val="square"/>
              <c:size val="5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81F9-46C9-954B-1CCA0E889C8D}"/>
              </c:ext>
            </c:extLst>
          </c:dPt>
          <c:cat>
            <c:numRef>
              <c:f>'Graphiken CO2G post2030'!$B$2:$BJ$2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'Graphiken CO2G post2030'!$B$12:$BJ$12</c:f>
              <c:numCache>
                <c:formatCode>General</c:formatCode>
                <c:ptCount val="61"/>
                <c:pt idx="40">
                  <c:v>11.169913947630569</c:v>
                </c:pt>
                <c:pt idx="41">
                  <c:v>10.693330952531664</c:v>
                </c:pt>
                <c:pt idx="42">
                  <c:v>10.216747957432759</c:v>
                </c:pt>
                <c:pt idx="43">
                  <c:v>9.7401649623338535</c:v>
                </c:pt>
                <c:pt idx="44">
                  <c:v>9.2635819672349484</c:v>
                </c:pt>
                <c:pt idx="45">
                  <c:v>8.7869989721360433</c:v>
                </c:pt>
                <c:pt idx="46">
                  <c:v>8.3104159770371382</c:v>
                </c:pt>
                <c:pt idx="47">
                  <c:v>7.833832981938234</c:v>
                </c:pt>
                <c:pt idx="48">
                  <c:v>7.3572499868393297</c:v>
                </c:pt>
                <c:pt idx="49">
                  <c:v>6.8806669917404255</c:v>
                </c:pt>
                <c:pt idx="50">
                  <c:v>6.4040839966415266</c:v>
                </c:pt>
                <c:pt idx="51">
                  <c:v>5.7636755969773743</c:v>
                </c:pt>
                <c:pt idx="52">
                  <c:v>5.123267197313222</c:v>
                </c:pt>
                <c:pt idx="53">
                  <c:v>4.4828587976490697</c:v>
                </c:pt>
                <c:pt idx="54">
                  <c:v>3.8424503979849169</c:v>
                </c:pt>
                <c:pt idx="55">
                  <c:v>3.2020419983207642</c:v>
                </c:pt>
                <c:pt idx="56">
                  <c:v>2.5616335986566114</c:v>
                </c:pt>
                <c:pt idx="57">
                  <c:v>1.9212251989924587</c:v>
                </c:pt>
                <c:pt idx="58">
                  <c:v>1.2808167993283059</c:v>
                </c:pt>
                <c:pt idx="59">
                  <c:v>0.6404083996641533</c:v>
                </c:pt>
                <c:pt idx="6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1F9-46C9-954B-1CCA0E889C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34275104"/>
        <c:axId val="1434282592"/>
      </c:lineChart>
      <c:catAx>
        <c:axId val="143427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34282592"/>
        <c:crosses val="autoZero"/>
        <c:auto val="1"/>
        <c:lblAlgn val="ctr"/>
        <c:lblOffset val="100"/>
        <c:tickLblSkip val="5"/>
        <c:noMultiLvlLbl val="0"/>
      </c:catAx>
      <c:valAx>
        <c:axId val="1434282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CH" sz="2000"/>
                  <a:t>Mio. Tonnen CO2eq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34275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857336084523167E-2"/>
          <c:y val="0.52412117550054449"/>
          <c:w val="0.58963852677924466"/>
          <c:h val="0.22454717212686301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289621055432576E-2"/>
          <c:y val="8.2139330041371944E-2"/>
          <c:w val="0.90218093706028679"/>
          <c:h val="0.7656003380933315"/>
        </c:manualLayout>
      </c:layout>
      <c:lineChart>
        <c:grouping val="standard"/>
        <c:varyColors val="0"/>
        <c:ser>
          <c:idx val="0"/>
          <c:order val="0"/>
          <c:tx>
            <c:strRef>
              <c:f>'Graphiken CO2G post2030'!$A$15</c:f>
              <c:strCache>
                <c:ptCount val="1"/>
                <c:pt idx="0">
                  <c:v>Bisherige Emissionen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'Graphiken CO2G post2030'!$B$2:$BJ$2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'Graphiken CO2G post2030'!$B$15:$BJ$15</c:f>
              <c:numCache>
                <c:formatCode>0.00</c:formatCode>
                <c:ptCount val="61"/>
                <c:pt idx="0">
                  <c:v>13.264748015983848</c:v>
                </c:pt>
                <c:pt idx="1">
                  <c:v>13.441834516864784</c:v>
                </c:pt>
                <c:pt idx="2">
                  <c:v>12.896314096545565</c:v>
                </c:pt>
                <c:pt idx="3">
                  <c:v>12.184627742742347</c:v>
                </c:pt>
                <c:pt idx="4">
                  <c:v>12.316279888199478</c:v>
                </c:pt>
                <c:pt idx="5">
                  <c:v>12.338929233368782</c:v>
                </c:pt>
                <c:pt idx="6">
                  <c:v>12.14644215304812</c:v>
                </c:pt>
                <c:pt idx="7">
                  <c:v>11.954866105191105</c:v>
                </c:pt>
                <c:pt idx="8">
                  <c:v>12.425422613157364</c:v>
                </c:pt>
                <c:pt idx="9">
                  <c:v>12.323502001948205</c:v>
                </c:pt>
                <c:pt idx="10">
                  <c:v>12.344961201101368</c:v>
                </c:pt>
                <c:pt idx="11">
                  <c:v>12.725241687807735</c:v>
                </c:pt>
                <c:pt idx="12">
                  <c:v>12.364211411102296</c:v>
                </c:pt>
                <c:pt idx="13">
                  <c:v>12.315769518560606</c:v>
                </c:pt>
                <c:pt idx="14">
                  <c:v>12.911913366495357</c:v>
                </c:pt>
                <c:pt idx="15">
                  <c:v>13.156608398388709</c:v>
                </c:pt>
                <c:pt idx="16">
                  <c:v>13.453191665842581</c:v>
                </c:pt>
                <c:pt idx="17">
                  <c:v>12.9564591640424</c:v>
                </c:pt>
                <c:pt idx="18">
                  <c:v>13.01527810581897</c:v>
                </c:pt>
                <c:pt idx="19">
                  <c:v>12.363933294413867</c:v>
                </c:pt>
                <c:pt idx="20">
                  <c:v>12.894000199511682</c:v>
                </c:pt>
                <c:pt idx="21">
                  <c:v>12.151835840355023</c:v>
                </c:pt>
                <c:pt idx="22">
                  <c:v>12.019399981223565</c:v>
                </c:pt>
                <c:pt idx="23">
                  <c:v>12.154963856245441</c:v>
                </c:pt>
                <c:pt idx="24">
                  <c:v>11.591814749327483</c:v>
                </c:pt>
                <c:pt idx="25">
                  <c:v>11.048961419094189</c:v>
                </c:pt>
                <c:pt idx="26">
                  <c:v>11.161383757333789</c:v>
                </c:pt>
                <c:pt idx="27">
                  <c:v>11.167006201908745</c:v>
                </c:pt>
                <c:pt idx="28">
                  <c:v>10.963065903809149</c:v>
                </c:pt>
                <c:pt idx="29">
                  <c:v>10.965752859588578</c:v>
                </c:pt>
                <c:pt idx="30">
                  <c:v>10.512178755037301</c:v>
                </c:pt>
                <c:pt idx="31">
                  <c:v>10.502929300452674</c:v>
                </c:pt>
                <c:pt idx="32">
                  <c:v>9.6361577911337193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12-46D5-999D-B9FB40BB47FC}"/>
            </c:ext>
          </c:extLst>
        </c:ser>
        <c:ser>
          <c:idx val="1"/>
          <c:order val="1"/>
          <c:tx>
            <c:strRef>
              <c:f>'Graphiken CO2G post2030'!$A$16</c:f>
              <c:strCache>
                <c:ptCount val="1"/>
                <c:pt idx="0">
                  <c:v>Zielpfad bis 2030 (gemäss CO2-Gesetz)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'Graphiken CO2G post2030'!$B$2:$BJ$2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'Graphiken CO2G post2030'!$B$16:$BJ$16</c:f>
              <c:numCache>
                <c:formatCode>General</c:formatCode>
                <c:ptCount val="61"/>
                <c:pt idx="32" formatCode="0.00">
                  <c:v>9.6361577911337193</c:v>
                </c:pt>
                <c:pt idx="33">
                  <c:v>9.5093988435406924</c:v>
                </c:pt>
                <c:pt idx="34">
                  <c:v>9.3826398959476656</c:v>
                </c:pt>
                <c:pt idx="35">
                  <c:v>9.2558809483546387</c:v>
                </c:pt>
                <c:pt idx="36">
                  <c:v>9.1291220007616118</c:v>
                </c:pt>
                <c:pt idx="37">
                  <c:v>9.002363053168585</c:v>
                </c:pt>
                <c:pt idx="38">
                  <c:v>8.8756041055755581</c:v>
                </c:pt>
                <c:pt idx="39">
                  <c:v>8.7488451579825313</c:v>
                </c:pt>
                <c:pt idx="40">
                  <c:v>8.6220862103895008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12-46D5-999D-B9FB40BB47FC}"/>
            </c:ext>
          </c:extLst>
        </c:ser>
        <c:ser>
          <c:idx val="3"/>
          <c:order val="2"/>
          <c:tx>
            <c:strRef>
              <c:f>'Graphiken CO2G post2030'!$A$18</c:f>
              <c:strCache>
                <c:ptCount val="1"/>
                <c:pt idx="0">
                  <c:v>Zielpfad bis 2040 und 2050 gemäss Richtwerten KlG</c:v>
                </c:pt>
              </c:strCache>
            </c:strRef>
          </c:tx>
          <c:spPr>
            <a:ln w="508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40"/>
            <c:marker>
              <c:symbol val="square"/>
              <c:size val="5"/>
              <c:spPr>
                <a:solidFill>
                  <a:srgbClr val="002060"/>
                </a:solidFill>
                <a:ln w="9525">
                  <a:solidFill>
                    <a:srgbClr val="00206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7912-46D5-999D-B9FB40BB47FC}"/>
              </c:ext>
            </c:extLst>
          </c:dPt>
          <c:dPt>
            <c:idx val="4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7912-46D5-999D-B9FB40BB47FC}"/>
              </c:ext>
            </c:extLst>
          </c:dPt>
          <c:dPt>
            <c:idx val="50"/>
            <c:marker>
              <c:symbol val="square"/>
              <c:size val="5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7912-46D5-999D-B9FB40BB47FC}"/>
              </c:ext>
            </c:extLst>
          </c:dPt>
          <c:dPt>
            <c:idx val="60"/>
            <c:marker>
              <c:symbol val="square"/>
              <c:size val="5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7912-46D5-999D-B9FB40BB47FC}"/>
              </c:ext>
            </c:extLst>
          </c:dPt>
          <c:cat>
            <c:numRef>
              <c:f>'Graphiken CO2G post2030'!$B$2:$BJ$2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'Graphiken CO2G post2030'!$B$18:$BJ$18</c:f>
              <c:numCache>
                <c:formatCode>General</c:formatCode>
                <c:ptCount val="61"/>
                <c:pt idx="40">
                  <c:v>8.6220862103895008</c:v>
                </c:pt>
                <c:pt idx="41">
                  <c:v>8.4231149901497435</c:v>
                </c:pt>
                <c:pt idx="42">
                  <c:v>8.2241437699099862</c:v>
                </c:pt>
                <c:pt idx="43">
                  <c:v>8.0251725496702289</c:v>
                </c:pt>
                <c:pt idx="44">
                  <c:v>7.8262013294304715</c:v>
                </c:pt>
                <c:pt idx="45">
                  <c:v>7.6272301091907142</c:v>
                </c:pt>
                <c:pt idx="46">
                  <c:v>7.4282588889509569</c:v>
                </c:pt>
                <c:pt idx="47">
                  <c:v>7.2292876687111995</c:v>
                </c:pt>
                <c:pt idx="48">
                  <c:v>7.0303164484714422</c:v>
                </c:pt>
                <c:pt idx="49">
                  <c:v>6.8313452282316849</c:v>
                </c:pt>
                <c:pt idx="50">
                  <c:v>6.632374007991924</c:v>
                </c:pt>
                <c:pt idx="51">
                  <c:v>6.1017840873525699</c:v>
                </c:pt>
                <c:pt idx="52">
                  <c:v>5.5711941667132159</c:v>
                </c:pt>
                <c:pt idx="53">
                  <c:v>5.0406042460738618</c:v>
                </c:pt>
                <c:pt idx="54">
                  <c:v>4.5100143254345078</c:v>
                </c:pt>
                <c:pt idx="55">
                  <c:v>3.9794244047951537</c:v>
                </c:pt>
                <c:pt idx="56">
                  <c:v>3.4488344841557996</c:v>
                </c:pt>
                <c:pt idx="57">
                  <c:v>2.9182445635164456</c:v>
                </c:pt>
                <c:pt idx="58">
                  <c:v>2.3876546428770915</c:v>
                </c:pt>
                <c:pt idx="59">
                  <c:v>1.8570647222377377</c:v>
                </c:pt>
                <c:pt idx="60" formatCode="0.0">
                  <c:v>1.3264748015983849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912-46D5-999D-B9FB40BB47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34275104"/>
        <c:axId val="1434282592"/>
      </c:lineChart>
      <c:catAx>
        <c:axId val="143427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34282592"/>
        <c:crosses val="autoZero"/>
        <c:auto val="1"/>
        <c:lblAlgn val="ctr"/>
        <c:lblOffset val="100"/>
        <c:tickLblSkip val="5"/>
        <c:noMultiLvlLbl val="0"/>
      </c:catAx>
      <c:valAx>
        <c:axId val="1434282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CH" sz="2000"/>
                  <a:t>Mio. Tonnen CO2eq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34275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2341125328083987E-2"/>
          <c:y val="0.46823717867539377"/>
          <c:w val="0.51295141021482749"/>
          <c:h val="0.348863304668728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0230A-D551-40F9-9089-BDF0EDD8547B}" type="datetimeFigureOut">
              <a:rPr lang="de-CH" smtClean="0"/>
              <a:t>01.11.2024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8F534-9592-4C0B-8F7E-E7C68393E8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7395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9673C1-B10B-4A71-96FC-7B6CB81AABD2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052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2135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F534-9592-4C0B-8F7E-E7C68393E855}" type="slidenum">
              <a:rPr lang="de-CH" smtClean="0"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97705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F534-9592-4C0B-8F7E-E7C68393E855}" type="slidenum">
              <a:rPr lang="de-CH" smtClean="0"/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44161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Am 22. November 1963 wurde </a:t>
            </a:r>
            <a:r>
              <a:rPr lang="de-CH" dirty="0" err="1"/>
              <a:t>J.F.K</a:t>
            </a:r>
            <a:r>
              <a:rPr lang="de-CH" dirty="0"/>
              <a:t> ermordet.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F534-9592-4C0B-8F7E-E7C68393E855}" type="slidenum">
              <a:rPr lang="de-CH" smtClean="0"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3415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F534-9592-4C0B-8F7E-E7C68393E855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63664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16524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23015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84116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48571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3967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42306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5996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t="4211" r="4866" b="11776"/>
          <a:stretch/>
        </p:blipFill>
        <p:spPr>
          <a:xfrm>
            <a:off x="1363051" y="349111"/>
            <a:ext cx="1997076" cy="509588"/>
          </a:xfrm>
          <a:prstGeom prst="rect">
            <a:avLst/>
          </a:prstGeom>
        </p:spPr>
      </p:pic>
      <p:sp>
        <p:nvSpPr>
          <p:cNvPr id="2355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727202" y="2314936"/>
            <a:ext cx="9552516" cy="2581155"/>
          </a:xfrm>
        </p:spPr>
        <p:txBody>
          <a:bodyPr tIns="0"/>
          <a:lstStyle>
            <a:lvl1pPr>
              <a:lnSpc>
                <a:spcPts val="8000"/>
              </a:lnSpc>
              <a:defRPr sz="6933"/>
            </a:lvl1pPr>
          </a:lstStyle>
          <a:p>
            <a:r>
              <a:rPr lang="de-CH" noProof="0"/>
              <a:t>[Titel der Präsentation]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727202" y="5185225"/>
            <a:ext cx="9552517" cy="1168691"/>
          </a:xfrm>
        </p:spPr>
        <p:txBody>
          <a:bodyPr tIns="0"/>
          <a:lstStyle>
            <a:lvl1pPr marL="0" indent="0" algn="l">
              <a:lnSpc>
                <a:spcPts val="5600"/>
              </a:lnSpc>
              <a:spcAft>
                <a:spcPts val="0"/>
              </a:spcAft>
              <a:buNone/>
              <a:defRPr sz="4267"/>
            </a:lvl1pPr>
          </a:lstStyle>
          <a:p>
            <a:pPr lvl="0"/>
            <a:endParaRPr lang="de-CH" dirty="0"/>
          </a:p>
        </p:txBody>
      </p:sp>
      <p:sp>
        <p:nvSpPr>
          <p:cNvPr id="8" name="Text Box 32"/>
          <p:cNvSpPr txBox="1">
            <a:spLocks noChangeArrowheads="1"/>
          </p:cNvSpPr>
          <p:nvPr userDrawn="1"/>
        </p:nvSpPr>
        <p:spPr bwMode="auto">
          <a:xfrm>
            <a:off x="4572000" y="349113"/>
            <a:ext cx="6724891" cy="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de-CH" sz="800" b="0" dirty="0">
                <a:latin typeface="Arial" charset="0"/>
              </a:rPr>
              <a:t>Eidgenössisches Departement für Umwelt, Verkehr,</a:t>
            </a:r>
            <a:br>
              <a:rPr sz="2400" dirty="0"/>
            </a:br>
            <a:r>
              <a:rPr lang="de-CH" sz="800" b="0" dirty="0">
                <a:latin typeface="Arial" charset="0"/>
              </a:rPr>
              <a:t>Energie und Kommunikation UVEK</a:t>
            </a:r>
          </a:p>
          <a:p>
            <a:pPr marL="0" marR="0" lvl="0" indent="0" algn="l" defTabSz="914377" rtl="0" eaLnBrk="0" fontAlgn="base" latinLnBrk="0" hangingPunct="0">
              <a:lnSpc>
                <a:spcPts val="1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800" b="1" dirty="0">
                <a:latin typeface="Arial" charset="0"/>
              </a:rPr>
              <a:t>Bundesamt für Umwelt BAFU</a:t>
            </a:r>
          </a:p>
        </p:txBody>
      </p:sp>
    </p:spTree>
    <p:extLst>
      <p:ext uri="{BB962C8B-B14F-4D97-AF65-F5344CB8AC3E}">
        <p14:creationId xmlns:p14="http://schemas.microsoft.com/office/powerpoint/2010/main" val="1906425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5329">
          <p15:clr>
            <a:srgbClr val="FBAE40"/>
          </p15:clr>
        </p15:guide>
        <p15:guide id="3" orient="horz" pos="174">
          <p15:clr>
            <a:srgbClr val="FBAE40"/>
          </p15:clr>
        </p15:guide>
        <p15:guide id="4" orient="horz" pos="1161">
          <p15:clr>
            <a:srgbClr val="FBAE40"/>
          </p15:clr>
        </p15:guide>
        <p15:guide id="5" orient="horz" pos="2488">
          <p15:clr>
            <a:srgbClr val="FBAE40"/>
          </p15:clr>
        </p15:guide>
        <p15:guide id="6" pos="81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1727201" y="1449389"/>
            <a:ext cx="9986963" cy="4526612"/>
          </a:xfrm>
        </p:spPr>
        <p:txBody>
          <a:bodyPr/>
          <a:lstStyle/>
          <a:p>
            <a:pPr lvl="0"/>
            <a:r>
              <a:rPr lang="de-CH" noProof="0" dirty="0"/>
              <a:t>Formatvorlagen des Textmasters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Titelmasterformat durch Klicken bearbeiten</a:t>
            </a:r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A578CA00-831D-46A2-9BA2-63B45334E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7200" y="6340501"/>
            <a:ext cx="7227019" cy="18158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1600"/>
              </a:lnSpc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CH" dirty="0"/>
              <a:t>Mobilität und Klima – Netto Null 2050</a:t>
            </a:r>
            <a:r>
              <a:rPr lang="de-CH" b="0" dirty="0"/>
              <a:t> | SVI Schwerpunktthema, 07. November 2024</a:t>
            </a:r>
          </a:p>
          <a:p>
            <a:endParaRPr lang="de-CH" b="0" dirty="0"/>
          </a:p>
        </p:txBody>
      </p:sp>
    </p:spTree>
    <p:extLst>
      <p:ext uri="{BB962C8B-B14F-4D97-AF65-F5344CB8AC3E}">
        <p14:creationId xmlns:p14="http://schemas.microsoft.com/office/powerpoint/2010/main" val="3650227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sseite + Logo + Hierarchiestuf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36147" y="1154291"/>
            <a:ext cx="9970069" cy="900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12" name="Inhaltsplatzhalter 3"/>
          <p:cNvSpPr>
            <a:spLocks noGrp="1"/>
          </p:cNvSpPr>
          <p:nvPr>
            <p:ph sz="quarter" idx="13"/>
          </p:nvPr>
        </p:nvSpPr>
        <p:spPr>
          <a:xfrm>
            <a:off x="1727201" y="2320065"/>
            <a:ext cx="9979231" cy="3664811"/>
          </a:xfrm>
        </p:spPr>
        <p:txBody>
          <a:bodyPr/>
          <a:lstStyle/>
          <a:p>
            <a:pPr lvl="0"/>
            <a:r>
              <a:rPr lang="de-CH" noProof="0"/>
              <a:t>Formatvorlagen des Textmasters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4" name="Line 40"/>
          <p:cNvSpPr>
            <a:spLocks noChangeShapeType="1"/>
          </p:cNvSpPr>
          <p:nvPr userDrawn="1"/>
        </p:nvSpPr>
        <p:spPr bwMode="auto">
          <a:xfrm flipH="1">
            <a:off x="1727199" y="6263172"/>
            <a:ext cx="998643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 sz="240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t="4211" r="4866" b="11776"/>
          <a:stretch/>
        </p:blipFill>
        <p:spPr>
          <a:xfrm>
            <a:off x="1363051" y="349111"/>
            <a:ext cx="1997076" cy="509588"/>
          </a:xfrm>
          <a:prstGeom prst="rect">
            <a:avLst/>
          </a:prstGeom>
        </p:spPr>
      </p:pic>
      <p:sp>
        <p:nvSpPr>
          <p:cNvPr id="15" name="Text Box 32"/>
          <p:cNvSpPr txBox="1">
            <a:spLocks noChangeArrowheads="1"/>
          </p:cNvSpPr>
          <p:nvPr userDrawn="1"/>
        </p:nvSpPr>
        <p:spPr bwMode="auto">
          <a:xfrm>
            <a:off x="4572000" y="349113"/>
            <a:ext cx="6724891" cy="63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de-CH" sz="800" b="0">
                <a:latin typeface="Arial" charset="0"/>
              </a:rPr>
              <a:t>Eidgenössisches Departement für Umwelt, Verkehr,</a:t>
            </a:r>
            <a:br>
              <a:rPr sz="2400"/>
            </a:br>
            <a:r>
              <a:rPr lang="de-CH" sz="800" b="0">
                <a:latin typeface="Arial" charset="0"/>
              </a:rPr>
              <a:t>Energie und Kommunikation UVEK</a:t>
            </a:r>
            <a:endParaRPr lang="de-CH" sz="800" b="0" dirty="0">
              <a:latin typeface="Arial" charset="0"/>
            </a:endParaRPr>
          </a:p>
          <a:p>
            <a:pPr marL="0" marR="0" lvl="0" indent="0" algn="l" defTabSz="914377" rtl="0" eaLnBrk="0" fontAlgn="base" latinLnBrk="0" hangingPunct="0">
              <a:lnSpc>
                <a:spcPts val="1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800" b="1">
                <a:latin typeface="Arial" charset="0"/>
              </a:rPr>
              <a:t>Bundesamt für Umwelt BAFU</a:t>
            </a:r>
          </a:p>
          <a:p>
            <a:pPr marL="0" marR="0" lvl="0" indent="0" algn="l" defTabSz="914377" rtl="0" eaLnBrk="0" fontAlgn="base" latinLnBrk="0" hangingPunct="0">
              <a:lnSpc>
                <a:spcPts val="1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800" b="0">
                <a:latin typeface="Arial" charset="0"/>
              </a:rPr>
              <a:t>Abteilung Ökonomie und Innovation</a:t>
            </a:r>
          </a:p>
          <a:p>
            <a:pPr marL="0" marR="0" lvl="0" indent="0" algn="l" defTabSz="914377" rtl="0" eaLnBrk="0" fontAlgn="base" latinLnBrk="0" hangingPunct="0">
              <a:lnSpc>
                <a:spcPts val="1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sz="800" b="0" dirty="0">
              <a:latin typeface="Arial" charset="0"/>
            </a:endParaRP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4159EA15-259F-49FD-9AAE-2A45C8040435}"/>
              </a:ext>
            </a:extLst>
          </p:cNvPr>
          <p:cNvSpPr txBox="1">
            <a:spLocks/>
          </p:cNvSpPr>
          <p:nvPr userDrawn="1"/>
        </p:nvSpPr>
        <p:spPr>
          <a:xfrm>
            <a:off x="1727201" y="6525535"/>
            <a:ext cx="5771777" cy="182843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9875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806450" indent="-268288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076325" indent="-269875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1344613" indent="-268288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377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sz="1200" baseline="0">
                <a:latin typeface="+mn-lt"/>
              </a:rPr>
              <a:t> </a:t>
            </a:r>
            <a:r>
              <a:rPr lang="de-CH" sz="1200" b="0" kern="1200">
                <a:latin typeface="+mn-lt"/>
              </a:rPr>
              <a:t> </a:t>
            </a:r>
            <a:endParaRPr lang="de-CH" sz="1200" b="0" baseline="0" dirty="0">
              <a:latin typeface="+mn-lt"/>
            </a:endParaRPr>
          </a:p>
        </p:txBody>
      </p:sp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6E97B075-A85D-4A84-BD35-DACF51E4FB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7200" y="6340501"/>
            <a:ext cx="7227019" cy="18158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1600"/>
              </a:lnSpc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CH" dirty="0"/>
              <a:t>Mobilität und Klima – Netto Null 2050</a:t>
            </a:r>
            <a:r>
              <a:rPr lang="de-CH" b="0" dirty="0"/>
              <a:t> | SVI Schwerpunktthema, 07. November 2024</a:t>
            </a:r>
          </a:p>
          <a:p>
            <a:endParaRPr lang="de-CH" b="0" dirty="0"/>
          </a:p>
        </p:txBody>
      </p:sp>
    </p:spTree>
    <p:extLst>
      <p:ext uri="{BB962C8B-B14F-4D97-AF65-F5344CB8AC3E}">
        <p14:creationId xmlns:p14="http://schemas.microsoft.com/office/powerpoint/2010/main" val="3190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Titelmasterformat durch Klicken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727201" y="1449389"/>
            <a:ext cx="4896000" cy="4526612"/>
          </a:xfrm>
        </p:spPr>
        <p:txBody>
          <a:bodyPr/>
          <a:lstStyle/>
          <a:p>
            <a:pPr lvl="0"/>
            <a:r>
              <a:rPr lang="de-CH" noProof="0" dirty="0"/>
              <a:t>Formatvorlagen des Textmasters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0"/>
          </p:nvPr>
        </p:nvSpPr>
        <p:spPr>
          <a:xfrm>
            <a:off x="6817360" y="1449389"/>
            <a:ext cx="4896000" cy="4526612"/>
          </a:xfrm>
        </p:spPr>
        <p:txBody>
          <a:bodyPr/>
          <a:lstStyle/>
          <a:p>
            <a:pPr lvl="0"/>
            <a:r>
              <a:rPr lang="de-CH" noProof="0" dirty="0"/>
              <a:t>Formatvorlagen des Textmasters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A41D2AFC-8F96-4C74-95A8-CC798884F9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7200" y="6340501"/>
            <a:ext cx="7227019" cy="18158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1600"/>
              </a:lnSpc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CH" dirty="0"/>
              <a:t>Mobilität und Klima – Netto Null 2050</a:t>
            </a:r>
            <a:r>
              <a:rPr lang="de-CH" b="0" dirty="0"/>
              <a:t> | SVI Schwerpunktthema, 07. November 2024</a:t>
            </a:r>
          </a:p>
          <a:p>
            <a:endParaRPr lang="de-CH" b="0" dirty="0"/>
          </a:p>
        </p:txBody>
      </p:sp>
    </p:spTree>
    <p:extLst>
      <p:ext uri="{BB962C8B-B14F-4D97-AF65-F5344CB8AC3E}">
        <p14:creationId xmlns:p14="http://schemas.microsoft.com/office/powerpoint/2010/main" val="1619398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7D671C35-59EE-44F2-B8C5-B7FEF16CDB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7200" y="6340501"/>
            <a:ext cx="7227019" cy="18158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1600"/>
              </a:lnSpc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CH" dirty="0"/>
              <a:t>Mobilität und Klima – Netto Null 2050</a:t>
            </a:r>
            <a:r>
              <a:rPr lang="de-CH" b="0" dirty="0"/>
              <a:t> | SVI Schwerpunktthema, 07. November 2024</a:t>
            </a:r>
          </a:p>
          <a:p>
            <a:endParaRPr lang="de-CH" b="0" dirty="0"/>
          </a:p>
        </p:txBody>
      </p:sp>
    </p:spTree>
    <p:extLst>
      <p:ext uri="{BB962C8B-B14F-4D97-AF65-F5344CB8AC3E}">
        <p14:creationId xmlns:p14="http://schemas.microsoft.com/office/powerpoint/2010/main" val="28995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BFAF109-955F-4497-925E-D46B87169C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7200" y="6340501"/>
            <a:ext cx="7227019" cy="18158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1600"/>
              </a:lnSpc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CH" dirty="0"/>
              <a:t>Mobilität und Klima – Netto Null 2050</a:t>
            </a:r>
            <a:r>
              <a:rPr lang="de-CH" b="0" dirty="0"/>
              <a:t> | SVI Schwerpunktthema, 07. November 2024</a:t>
            </a:r>
          </a:p>
          <a:p>
            <a:endParaRPr lang="de-CH" b="0" dirty="0"/>
          </a:p>
        </p:txBody>
      </p:sp>
    </p:spTree>
    <p:extLst>
      <p:ext uri="{BB962C8B-B14F-4D97-AF65-F5344CB8AC3E}">
        <p14:creationId xmlns:p14="http://schemas.microsoft.com/office/powerpoint/2010/main" val="329220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" t="4402" r="84985" b="43721"/>
          <a:stretch/>
        </p:blipFill>
        <p:spPr>
          <a:xfrm>
            <a:off x="479426" y="346779"/>
            <a:ext cx="282385" cy="314659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11104836" y="6340499"/>
            <a:ext cx="593619" cy="18158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4572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7D21FFDD-132D-4B5B-AD6B-BCC06A41D26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727202" y="278828"/>
            <a:ext cx="9972831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CH" noProof="0" dirty="0"/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7254" y="1442722"/>
            <a:ext cx="9971201" cy="453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Klicken Sie, um die Formate des Vorlagentextes zu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 </a:t>
            </a:r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 flipH="1">
            <a:off x="1727199" y="6263172"/>
            <a:ext cx="998643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 sz="2400"/>
          </a:p>
        </p:txBody>
      </p:sp>
      <p:sp>
        <p:nvSpPr>
          <p:cNvPr id="11" name="Textplatzhalter 2"/>
          <p:cNvSpPr txBox="1">
            <a:spLocks/>
          </p:cNvSpPr>
          <p:nvPr userDrawn="1"/>
        </p:nvSpPr>
        <p:spPr>
          <a:xfrm>
            <a:off x="1727201" y="6525535"/>
            <a:ext cx="5771777" cy="182843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9875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806450" indent="-268288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076325" indent="-269875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1344613" indent="-268288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377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sz="1200" baseline="0">
                <a:latin typeface="+mn-lt"/>
              </a:rPr>
              <a:t> </a:t>
            </a:r>
            <a:r>
              <a:rPr lang="de-CH" sz="1200" b="0" kern="1200">
                <a:latin typeface="+mn-lt"/>
              </a:rPr>
              <a:t> </a:t>
            </a:r>
            <a:endParaRPr lang="de-CH" sz="1200" b="0" baseline="0" dirty="0">
              <a:latin typeface="+mn-lt"/>
            </a:endParaRPr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AD7B8D35-AC10-469D-B1DA-A9F99AF9A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7200" y="6340501"/>
            <a:ext cx="7227019" cy="18158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1600"/>
              </a:lnSpc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CH" dirty="0"/>
              <a:t>Mobilität und Klima – Netto Null 2050</a:t>
            </a:r>
            <a:r>
              <a:rPr lang="de-CH" b="0" dirty="0"/>
              <a:t> | SVI Schwerpunktthema, 07. November 2024</a:t>
            </a:r>
          </a:p>
        </p:txBody>
      </p:sp>
    </p:spTree>
    <p:extLst>
      <p:ext uri="{BB962C8B-B14F-4D97-AF65-F5344CB8AC3E}">
        <p14:creationId xmlns:p14="http://schemas.microsoft.com/office/powerpoint/2010/main" val="301653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dt="0"/>
  <p:txStyles>
    <p:titleStyle>
      <a:lvl1pPr algn="l" rtl="0" eaLnBrk="1" fontAlgn="base" hangingPunct="1">
        <a:lnSpc>
          <a:spcPts val="48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68281" indent="-268281" algn="l" rtl="0" eaLnBrk="1" fontAlgn="base" hangingPunct="1">
        <a:lnSpc>
          <a:spcPts val="3467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38149" indent="-269868" algn="l" rtl="0" eaLnBrk="1" fontAlgn="base" hangingPunct="1">
        <a:lnSpc>
          <a:spcPts val="3467"/>
        </a:lnSpc>
        <a:spcBef>
          <a:spcPts val="0"/>
        </a:spcBef>
        <a:spcAft>
          <a:spcPts val="0"/>
        </a:spcAft>
        <a:buClr>
          <a:schemeClr val="accent6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</a:defRPr>
      </a:lvl2pPr>
      <a:lvl3pPr marL="806431" indent="-268281" algn="l" rtl="0" eaLnBrk="1" fontAlgn="base" hangingPunct="1">
        <a:lnSpc>
          <a:spcPts val="3467"/>
        </a:lnSpc>
        <a:spcBef>
          <a:spcPts val="0"/>
        </a:spcBef>
        <a:spcAft>
          <a:spcPts val="0"/>
        </a:spcAft>
        <a:buClr>
          <a:schemeClr val="accent6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</a:defRPr>
      </a:lvl3pPr>
      <a:lvl4pPr marL="1076298" indent="-269868" algn="l" rtl="0" eaLnBrk="1" fontAlgn="base" hangingPunct="1">
        <a:lnSpc>
          <a:spcPts val="3467"/>
        </a:lnSpc>
        <a:spcBef>
          <a:spcPts val="0"/>
        </a:spcBef>
        <a:spcAft>
          <a:spcPts val="0"/>
        </a:spcAft>
        <a:buClr>
          <a:schemeClr val="accent6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</a:defRPr>
      </a:lvl4pPr>
      <a:lvl5pPr marL="1344580" indent="-268281" algn="l" rtl="0" eaLnBrk="1" fontAlgn="base" hangingPunct="1">
        <a:lnSpc>
          <a:spcPts val="3467"/>
        </a:lnSpc>
        <a:spcBef>
          <a:spcPts val="0"/>
        </a:spcBef>
        <a:spcAft>
          <a:spcPts val="0"/>
        </a:spcAft>
        <a:buClr>
          <a:schemeClr val="accent6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26">
          <p15:clr>
            <a:srgbClr val="F26B43"/>
          </p15:clr>
        </p15:guide>
        <p15:guide id="3" orient="horz" pos="2957">
          <p15:clr>
            <a:srgbClr val="F26B43"/>
          </p15:clr>
        </p15:guide>
        <p15:guide id="5" pos="5534">
          <p15:clr>
            <a:srgbClr val="F26B43"/>
          </p15:clr>
        </p15:guide>
        <p15:guide id="7" orient="horz" pos="3117">
          <p15:clr>
            <a:srgbClr val="F26B43"/>
          </p15:clr>
        </p15:guide>
        <p15:guide id="8" orient="horz" pos="174">
          <p15:clr>
            <a:srgbClr val="F26B43"/>
          </p15:clr>
        </p15:guide>
        <p15:guide id="9" pos="816">
          <p15:clr>
            <a:srgbClr val="F26B43"/>
          </p15:clr>
        </p15:guide>
        <p15:guide id="10" orient="horz" pos="2828">
          <p15:clr>
            <a:srgbClr val="F26B43"/>
          </p15:clr>
        </p15:guide>
        <p15:guide id="11" orient="horz" pos="685">
          <p15:clr>
            <a:srgbClr val="F26B43"/>
          </p15:clr>
        </p15:guide>
        <p15:guide id="12" orient="horz" pos="252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teraktiv.tagesanzeiger.ch/2022/gletscher-prognosen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file:///C:\Users\U80783805\Downloads\Faktenblatt_Klimawirkung_Flugverkehr_2020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127CEE2-188E-496C-B81A-6BABCE8C7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9351"/>
            <a:ext cx="12192000" cy="5868648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4B44242-E1FC-49C8-B81C-06087434A4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317586"/>
            <a:ext cx="12191999" cy="1168691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de-CH" sz="4000" b="1" dirty="0">
                <a:solidFill>
                  <a:schemeClr val="bg1"/>
                </a:solidFill>
              </a:rPr>
              <a:t>Mobilität und Klima: Wie kriegen wir die Kurve?</a:t>
            </a:r>
          </a:p>
          <a:p>
            <a:pPr marL="0" indent="0" algn="ctr">
              <a:lnSpc>
                <a:spcPct val="100000"/>
              </a:lnSpc>
              <a:buNone/>
            </a:pPr>
            <a:endParaRPr lang="de-DE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de-DE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„Rechtliche Verankerung des Netto-Null-Zieles“</a:t>
            </a:r>
          </a:p>
          <a:p>
            <a:pPr marL="0" indent="0" algn="ctr">
              <a:lnSpc>
                <a:spcPct val="100000"/>
              </a:lnSpc>
              <a:buNone/>
            </a:pPr>
            <a:endParaRPr lang="de-CH" sz="4000" b="0" i="0" u="none" strike="noStrike" baseline="0" dirty="0">
              <a:solidFill>
                <a:schemeClr val="bg1"/>
              </a:solidFill>
              <a:latin typeface="OpenSans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de-CH" sz="4000" b="0" i="0" u="none" strike="noStrike" baseline="0" dirty="0">
                <a:solidFill>
                  <a:schemeClr val="bg1"/>
                </a:solidFill>
                <a:latin typeface="OpenSans"/>
              </a:rPr>
              <a:t>SVI Schwerpunktthema 2024/25</a:t>
            </a:r>
            <a:endParaRPr lang="de-CH" sz="4000" dirty="0">
              <a:solidFill>
                <a:schemeClr val="bg1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de-CH" sz="4000" dirty="0">
              <a:solidFill>
                <a:schemeClr val="bg1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de-CH" dirty="0">
              <a:solidFill>
                <a:schemeClr val="bg1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de-CH" sz="3600" dirty="0">
                <a:solidFill>
                  <a:schemeClr val="bg1"/>
                </a:solidFill>
              </a:rPr>
              <a:t>Dr. Reto Burkard, Bundesamt für Umwelt</a:t>
            </a:r>
            <a:endParaRPr lang="de-CH" sz="1600" dirty="0">
              <a:solidFill>
                <a:schemeClr val="bg1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de-CH" sz="2000" dirty="0">
                <a:solidFill>
                  <a:schemeClr val="bg1"/>
                </a:solidFill>
              </a:rPr>
              <a:t>07. November 2024</a:t>
            </a:r>
          </a:p>
          <a:p>
            <a:pPr algn="ctr"/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3E8BA70-6BEC-4B65-B242-50822C33DE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98275" y="6340475"/>
            <a:ext cx="593725" cy="180975"/>
          </a:xfrm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7D21FFDD-132D-4B5B-AD6B-BCC06A41D268}" type="slidenum">
              <a:rPr lang="de-CH">
                <a:solidFill>
                  <a:prstClr val="black"/>
                </a:solidFill>
                <a:latin typeface="Arial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CH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5052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5E19148-F21E-4AC9-AEFB-D107587F80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CBD1EEF-CF36-4C58-A10A-489BF03D9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CH" sz="2800" dirty="0"/>
              <a:t>Die Ziele der Schweizer Klimapolitik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FC2120B-5DB9-4BBD-A020-ABCF07659B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05" y="2459959"/>
            <a:ext cx="8733235" cy="3423475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0F83A8FF-EA6E-4530-93E3-7121C7A6A786}"/>
              </a:ext>
            </a:extLst>
          </p:cNvPr>
          <p:cNvSpPr/>
          <p:nvPr/>
        </p:nvSpPr>
        <p:spPr bwMode="auto">
          <a:xfrm>
            <a:off x="1678154" y="2952089"/>
            <a:ext cx="1514169" cy="320839"/>
          </a:xfrm>
          <a:prstGeom prst="rect">
            <a:avLst/>
          </a:prstGeom>
          <a:solidFill>
            <a:srgbClr val="44546A">
              <a:lumMod val="20000"/>
              <a:lumOff val="80000"/>
            </a:srgbClr>
          </a:solidFill>
          <a:ln w="127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467" b="1" kern="0" dirty="0">
                <a:solidFill>
                  <a:prstClr val="black"/>
                </a:solidFill>
                <a:latin typeface="Arial"/>
              </a:rPr>
              <a:t>1. CO</a:t>
            </a:r>
            <a:r>
              <a:rPr lang="de-CH" sz="1467" b="1" kern="0" baseline="-25000" dirty="0">
                <a:solidFill>
                  <a:prstClr val="black"/>
                </a:solidFill>
                <a:latin typeface="Arial"/>
              </a:rPr>
              <a:t>2</a:t>
            </a:r>
            <a:r>
              <a:rPr lang="de-CH" sz="1467" b="1" kern="0" dirty="0">
                <a:solidFill>
                  <a:prstClr val="black"/>
                </a:solidFill>
                <a:latin typeface="Arial"/>
              </a:rPr>
              <a:t>-Gesetz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C537224-2658-4404-9BDB-F9B5C4F2B9BF}"/>
              </a:ext>
            </a:extLst>
          </p:cNvPr>
          <p:cNvSpPr/>
          <p:nvPr/>
        </p:nvSpPr>
        <p:spPr bwMode="auto">
          <a:xfrm>
            <a:off x="3813816" y="2952089"/>
            <a:ext cx="1514169" cy="320839"/>
          </a:xfrm>
          <a:prstGeom prst="rect">
            <a:avLst/>
          </a:prstGeom>
          <a:solidFill>
            <a:srgbClr val="44546A">
              <a:lumMod val="20000"/>
              <a:lumOff val="80000"/>
            </a:srgbClr>
          </a:solidFill>
          <a:ln w="127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467" b="1" kern="0" dirty="0">
                <a:solidFill>
                  <a:prstClr val="black"/>
                </a:solidFill>
                <a:latin typeface="Arial"/>
              </a:rPr>
              <a:t>2. CO</a:t>
            </a:r>
            <a:r>
              <a:rPr lang="de-CH" sz="1467" b="1" kern="0" baseline="-25000" dirty="0">
                <a:solidFill>
                  <a:prstClr val="black"/>
                </a:solidFill>
                <a:latin typeface="Arial"/>
              </a:rPr>
              <a:t>2</a:t>
            </a:r>
            <a:r>
              <a:rPr lang="de-CH" sz="1467" b="1" kern="0" dirty="0">
                <a:solidFill>
                  <a:prstClr val="black"/>
                </a:solidFill>
                <a:latin typeface="Arial"/>
              </a:rPr>
              <a:t>-Gesetz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2927FCC-20C7-4DEA-BA61-87E59434F342}"/>
              </a:ext>
            </a:extLst>
          </p:cNvPr>
          <p:cNvSpPr/>
          <p:nvPr/>
        </p:nvSpPr>
        <p:spPr bwMode="auto">
          <a:xfrm>
            <a:off x="6091689" y="2735255"/>
            <a:ext cx="1515884" cy="1075343"/>
          </a:xfrm>
          <a:prstGeom prst="rect">
            <a:avLst/>
          </a:prstGeom>
          <a:solidFill>
            <a:srgbClr val="44546A">
              <a:lumMod val="20000"/>
              <a:lumOff val="80000"/>
            </a:srgbClr>
          </a:solidFill>
          <a:ln w="127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467" b="1" kern="0" dirty="0">
                <a:solidFill>
                  <a:prstClr val="black"/>
                </a:solidFill>
                <a:latin typeface="Arial"/>
              </a:rPr>
              <a:t>CO</a:t>
            </a:r>
            <a:r>
              <a:rPr lang="de-CH" sz="1467" b="1" kern="0" baseline="-25000" dirty="0">
                <a:solidFill>
                  <a:prstClr val="black"/>
                </a:solidFill>
                <a:latin typeface="Arial"/>
              </a:rPr>
              <a:t>2</a:t>
            </a:r>
            <a:r>
              <a:rPr lang="de-CH" sz="1467" b="1" kern="0" dirty="0">
                <a:solidFill>
                  <a:prstClr val="black"/>
                </a:solidFill>
                <a:latin typeface="Arial"/>
              </a:rPr>
              <a:t>-Gesetz nach 2024</a:t>
            </a:r>
          </a:p>
        </p:txBody>
      </p:sp>
      <p:cxnSp>
        <p:nvCxnSpPr>
          <p:cNvPr id="15" name="Gerader Verbinder 27">
            <a:extLst>
              <a:ext uri="{FF2B5EF4-FFF2-40B4-BE49-F238E27FC236}">
                <a16:creationId xmlns:a16="http://schemas.microsoft.com/office/drawing/2014/main" id="{9144E0E8-F788-41F0-B499-6D076457FCA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92306" y="1670956"/>
            <a:ext cx="3750865" cy="0"/>
          </a:xfrm>
          <a:prstGeom prst="line">
            <a:avLst/>
          </a:prstGeom>
          <a:noFill/>
          <a:ln w="34925" algn="ctr">
            <a:solidFill>
              <a:srgbClr val="62A8E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Gerader Verbinder 28">
            <a:extLst>
              <a:ext uri="{FF2B5EF4-FFF2-40B4-BE49-F238E27FC236}">
                <a16:creationId xmlns:a16="http://schemas.microsoft.com/office/drawing/2014/main" id="{80A1CC9C-9B56-48F1-A90B-BD2908C7B95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61330" y="1670956"/>
            <a:ext cx="4465511" cy="0"/>
          </a:xfrm>
          <a:prstGeom prst="line">
            <a:avLst/>
          </a:prstGeom>
          <a:noFill/>
          <a:ln w="34925" algn="ctr">
            <a:solidFill>
              <a:srgbClr val="62A8E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hteck 29">
            <a:extLst>
              <a:ext uri="{FF2B5EF4-FFF2-40B4-BE49-F238E27FC236}">
                <a16:creationId xmlns:a16="http://schemas.microsoft.com/office/drawing/2014/main" id="{D23FB297-7710-47A1-A9D4-608FC6E35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618" y="1207305"/>
            <a:ext cx="3406702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de-DE" sz="2133" dirty="0">
                <a:solidFill>
                  <a:srgbClr val="62A8E5"/>
                </a:solidFill>
              </a:rPr>
              <a:t>Übereinkommen von Paris</a:t>
            </a:r>
          </a:p>
        </p:txBody>
      </p:sp>
      <p:sp>
        <p:nvSpPr>
          <p:cNvPr id="18" name="Rechteck 30">
            <a:extLst>
              <a:ext uri="{FF2B5EF4-FFF2-40B4-BE49-F238E27FC236}">
                <a16:creationId xmlns:a16="http://schemas.microsoft.com/office/drawing/2014/main" id="{6D520D98-43C5-4E8A-B681-0734DD584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572" y="1218999"/>
            <a:ext cx="2039341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de-DE" sz="2133" dirty="0">
                <a:solidFill>
                  <a:srgbClr val="62A8E5"/>
                </a:solidFill>
              </a:rPr>
              <a:t>Kyoto-Protokoll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D1C241F-F734-42C2-8FA7-B1FE2FE133A1}"/>
              </a:ext>
            </a:extLst>
          </p:cNvPr>
          <p:cNvSpPr/>
          <p:nvPr/>
        </p:nvSpPr>
        <p:spPr>
          <a:xfrm>
            <a:off x="7993229" y="2865732"/>
            <a:ext cx="2146931" cy="814387"/>
          </a:xfrm>
          <a:prstGeom prst="rect">
            <a:avLst/>
          </a:prstGeom>
          <a:solidFill>
            <a:srgbClr val="44546A">
              <a:lumMod val="20000"/>
              <a:lumOff val="80000"/>
            </a:srgbClr>
          </a:solidFill>
          <a:ln w="127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467" b="1" kern="0" dirty="0">
                <a:solidFill>
                  <a:prstClr val="black"/>
                </a:solidFill>
                <a:latin typeface="Arial"/>
              </a:rPr>
              <a:t>Klima- und Innovationsgesetz (KlG)</a:t>
            </a:r>
          </a:p>
        </p:txBody>
      </p:sp>
      <p:sp>
        <p:nvSpPr>
          <p:cNvPr id="20" name="Rechteck 35">
            <a:extLst>
              <a:ext uri="{FF2B5EF4-FFF2-40B4-BE49-F238E27FC236}">
                <a16:creationId xmlns:a16="http://schemas.microsoft.com/office/drawing/2014/main" id="{CC99ECB5-387F-442D-8ED4-7A406C9A7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143" y="1967829"/>
            <a:ext cx="4579951" cy="4037924"/>
          </a:xfrm>
          <a:prstGeom prst="rect">
            <a:avLst/>
          </a:prstGeom>
          <a:noFill/>
          <a:ln w="50800" algn="ctr">
            <a:solidFill>
              <a:srgbClr val="008F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0DFF6E9A-EDC4-4D58-9FEF-7141BBE670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7200" y="6340501"/>
            <a:ext cx="7227019" cy="181584"/>
          </a:xfrm>
        </p:spPr>
        <p:txBody>
          <a:bodyPr/>
          <a:lstStyle/>
          <a:p>
            <a:r>
              <a:rPr lang="de-CH" dirty="0"/>
              <a:t>Mobilität und Klima – Netto Null 2050</a:t>
            </a:r>
            <a:r>
              <a:rPr lang="de-CH" b="0" dirty="0"/>
              <a:t> | SVI Schwerpunktthema, 07. November 2024</a:t>
            </a:r>
          </a:p>
        </p:txBody>
      </p:sp>
    </p:spTree>
    <p:extLst>
      <p:ext uri="{BB962C8B-B14F-4D97-AF65-F5344CB8AC3E}">
        <p14:creationId xmlns:p14="http://schemas.microsoft.com/office/powerpoint/2010/main" val="295607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5E19148-F21E-4AC9-AEFB-D107587F80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CBD1EEF-CF36-4C58-A10A-489BF03D9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CH" sz="2800" dirty="0"/>
              <a:t>Netto-Null kurz erklärt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64420B4-C202-4589-9405-33CD065280FA}"/>
              </a:ext>
            </a:extLst>
          </p:cNvPr>
          <p:cNvGrpSpPr/>
          <p:nvPr/>
        </p:nvGrpSpPr>
        <p:grpSpPr>
          <a:xfrm>
            <a:off x="2115216" y="1645542"/>
            <a:ext cx="9286429" cy="4586292"/>
            <a:chOff x="1401183" y="1112996"/>
            <a:chExt cx="8462967" cy="4466371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E9E04A26-A375-49A6-87D1-81191B2FD99A}"/>
                </a:ext>
              </a:extLst>
            </p:cNvPr>
            <p:cNvSpPr txBox="1"/>
            <p:nvPr/>
          </p:nvSpPr>
          <p:spPr>
            <a:xfrm>
              <a:off x="4136271" y="5325482"/>
              <a:ext cx="4896543" cy="253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933" dirty="0">
                  <a:latin typeface="Arial" panose="020B0604020202020204" pitchFamily="34" charset="0"/>
                  <a:cs typeface="Arial" panose="020B0604020202020204" pitchFamily="34" charset="0"/>
                </a:rPr>
                <a:t>Quelle: Mercator Research Institute on Global Commons and Climate Change</a:t>
              </a:r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C97D805-2E43-413B-855A-4A14E36CB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1183" y="1112996"/>
              <a:ext cx="8462967" cy="4077081"/>
            </a:xfrm>
            <a:prstGeom prst="rect">
              <a:avLst/>
            </a:prstGeom>
          </p:spPr>
        </p:pic>
      </p:grp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24C39D3C-55A1-4630-9A51-E01D34942A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7200" y="6340501"/>
            <a:ext cx="7227019" cy="181584"/>
          </a:xfrm>
        </p:spPr>
        <p:txBody>
          <a:bodyPr/>
          <a:lstStyle/>
          <a:p>
            <a:r>
              <a:rPr lang="de-CH" dirty="0"/>
              <a:t>Mobilität und Klima – Netto Null 2050</a:t>
            </a:r>
            <a:r>
              <a:rPr lang="de-CH" b="0" dirty="0"/>
              <a:t> | SVI Schwerpunktthema, 07. November 2024</a:t>
            </a:r>
          </a:p>
        </p:txBody>
      </p:sp>
    </p:spTree>
    <p:extLst>
      <p:ext uri="{BB962C8B-B14F-4D97-AF65-F5344CB8AC3E}">
        <p14:creationId xmlns:p14="http://schemas.microsoft.com/office/powerpoint/2010/main" val="3244057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5E19148-F21E-4AC9-AEFB-D107587F80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12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CBD1EEF-CF36-4C58-A10A-489BF03D9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CH" sz="2800" dirty="0"/>
              <a:t>Die Emissionslandschaft der Schweiz morgen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23AC210-B71B-43DE-BAA9-B61220DFE6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189" y="1644119"/>
            <a:ext cx="8936187" cy="4290279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7FBADE9B-667E-4BB2-9136-CCF08C4DC078}"/>
              </a:ext>
            </a:extLst>
          </p:cNvPr>
          <p:cNvSpPr/>
          <p:nvPr/>
        </p:nvSpPr>
        <p:spPr bwMode="auto">
          <a:xfrm>
            <a:off x="6723146" y="4365710"/>
            <a:ext cx="1096045" cy="1637492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/>
            <a:endParaRPr lang="de-CH" sz="2400">
              <a:solidFill>
                <a:srgbClr val="C00000"/>
              </a:solidFill>
            </a:endParaRPr>
          </a:p>
        </p:txBody>
      </p:sp>
      <p:pic>
        <p:nvPicPr>
          <p:cNvPr id="13" name="Grafik 4">
            <a:extLst>
              <a:ext uri="{FF2B5EF4-FFF2-40B4-BE49-F238E27FC236}">
                <a16:creationId xmlns:a16="http://schemas.microsoft.com/office/drawing/2014/main" id="{60F0A2FE-1FE0-45D0-A0FC-5EE9A97FE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167" y="5537763"/>
            <a:ext cx="54000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12">
            <a:extLst>
              <a:ext uri="{FF2B5EF4-FFF2-40B4-BE49-F238E27FC236}">
                <a16:creationId xmlns:a16="http://schemas.microsoft.com/office/drawing/2014/main" id="{4152D86C-96D8-4018-8D13-1A779DDFF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787" y="4857100"/>
            <a:ext cx="53938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16">
            <a:extLst>
              <a:ext uri="{FF2B5EF4-FFF2-40B4-BE49-F238E27FC236}">
                <a16:creationId xmlns:a16="http://schemas.microsoft.com/office/drawing/2014/main" id="{7D99C55F-6432-4673-AB2C-5C1FD6EC8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167" y="4185259"/>
            <a:ext cx="54000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90F006F9-8D8F-4972-805F-6441104F5BBB}"/>
              </a:ext>
            </a:extLst>
          </p:cNvPr>
          <p:cNvSpPr txBox="1"/>
          <p:nvPr/>
        </p:nvSpPr>
        <p:spPr>
          <a:xfrm>
            <a:off x="8824357" y="4855131"/>
            <a:ext cx="3062847" cy="612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CH" sz="1600" b="1" dirty="0">
                <a:solidFill>
                  <a:srgbClr val="C00000"/>
                </a:solidFill>
              </a:rPr>
              <a:t>~</a:t>
            </a:r>
            <a:r>
              <a:rPr lang="de-CH" sz="1600" b="1" dirty="0">
                <a:solidFill>
                  <a:srgbClr val="C00000"/>
                </a:solidFill>
                <a:latin typeface="+mj-lt"/>
              </a:rPr>
              <a:t>4 Mio. t CO</a:t>
            </a:r>
            <a:r>
              <a:rPr lang="de-CH" sz="1600" b="1" baseline="-25000" dirty="0">
                <a:solidFill>
                  <a:srgbClr val="C00000"/>
                </a:solidFill>
                <a:latin typeface="+mj-lt"/>
              </a:rPr>
              <a:t>2</a:t>
            </a:r>
            <a:r>
              <a:rPr lang="de-CH" sz="1600" b="1" dirty="0">
                <a:solidFill>
                  <a:srgbClr val="C00000"/>
                </a:solidFill>
                <a:latin typeface="+mj-lt"/>
              </a:rPr>
              <a:t>eq pro Jahr     </a:t>
            </a:r>
            <a:r>
              <a:rPr lang="de-CH" sz="1600" dirty="0">
                <a:solidFill>
                  <a:srgbClr val="C00000"/>
                </a:solidFill>
                <a:latin typeface="+mj-lt"/>
              </a:rPr>
              <a:t>Industrie (v.a. Zement)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70575C8-8A99-46C9-BD80-77BBEA98D61B}"/>
              </a:ext>
            </a:extLst>
          </p:cNvPr>
          <p:cNvSpPr txBox="1"/>
          <p:nvPr/>
        </p:nvSpPr>
        <p:spPr>
          <a:xfrm>
            <a:off x="8823114" y="5493165"/>
            <a:ext cx="3322393" cy="612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CH" sz="1600" b="1" dirty="0">
                <a:solidFill>
                  <a:srgbClr val="C00000"/>
                </a:solidFill>
              </a:rPr>
              <a:t>~</a:t>
            </a:r>
            <a:r>
              <a:rPr lang="de-CH" sz="1600" b="1" dirty="0">
                <a:solidFill>
                  <a:srgbClr val="C00000"/>
                </a:solidFill>
                <a:latin typeface="+mj-lt"/>
              </a:rPr>
              <a:t>3 Mio. t CO</a:t>
            </a:r>
            <a:r>
              <a:rPr lang="de-CH" sz="1600" b="1" baseline="-25000" dirty="0">
                <a:solidFill>
                  <a:srgbClr val="C00000"/>
                </a:solidFill>
                <a:latin typeface="+mj-lt"/>
              </a:rPr>
              <a:t>2</a:t>
            </a:r>
            <a:r>
              <a:rPr lang="de-CH" sz="1600" b="1" dirty="0">
                <a:solidFill>
                  <a:srgbClr val="C00000"/>
                </a:solidFill>
                <a:latin typeface="+mj-lt"/>
              </a:rPr>
              <a:t>eq pro Jahr       </a:t>
            </a:r>
            <a:r>
              <a:rPr lang="de-CH" sz="1600" dirty="0">
                <a:solidFill>
                  <a:srgbClr val="C00000"/>
                </a:solidFill>
                <a:latin typeface="+mj-lt"/>
              </a:rPr>
              <a:t>Emissionen aus </a:t>
            </a:r>
            <a:r>
              <a:rPr lang="de-CH" sz="1600" dirty="0" err="1">
                <a:solidFill>
                  <a:srgbClr val="C00000"/>
                </a:solidFill>
                <a:latin typeface="+mj-lt"/>
              </a:rPr>
              <a:t>KVAs</a:t>
            </a:r>
            <a:endParaRPr lang="de-CH" sz="1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C144070-3960-401B-856F-319222DF2A24}"/>
              </a:ext>
            </a:extLst>
          </p:cNvPr>
          <p:cNvSpPr txBox="1"/>
          <p:nvPr/>
        </p:nvSpPr>
        <p:spPr>
          <a:xfrm>
            <a:off x="8823116" y="4265417"/>
            <a:ext cx="3064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CH" sz="16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~5 Mio. t CO</a:t>
            </a:r>
            <a:r>
              <a:rPr lang="de-CH" sz="1600" b="1" baseline="-250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de-CH" sz="16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eq pro Jahr </a:t>
            </a:r>
            <a:r>
              <a:rPr lang="de-CH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Landwirtschaft</a:t>
            </a:r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CF8B72FF-D524-4785-AF31-FBE3C6357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7200" y="6340501"/>
            <a:ext cx="7227019" cy="181584"/>
          </a:xfrm>
        </p:spPr>
        <p:txBody>
          <a:bodyPr/>
          <a:lstStyle/>
          <a:p>
            <a:r>
              <a:rPr lang="de-CH" dirty="0"/>
              <a:t>Mobilität und Klima – Netto Null 2050</a:t>
            </a:r>
            <a:r>
              <a:rPr lang="de-CH" b="0" dirty="0"/>
              <a:t> | SVI Schwerpunktthema, 07. November 2024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581DDC56-1595-4DBE-9C24-698D4A662ACD}"/>
              </a:ext>
            </a:extLst>
          </p:cNvPr>
          <p:cNvSpPr txBox="1"/>
          <p:nvPr/>
        </p:nvSpPr>
        <p:spPr>
          <a:xfrm>
            <a:off x="908607" y="5952119"/>
            <a:ext cx="4941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>
                <a:latin typeface="+mn-lt"/>
              </a:rPr>
              <a:t>Quelle: Langfristige Klimastrategie der Schweiz (2021)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482D5C3-6493-464F-B644-432B07FD10F4}"/>
              </a:ext>
            </a:extLst>
          </p:cNvPr>
          <p:cNvSpPr/>
          <p:nvPr/>
        </p:nvSpPr>
        <p:spPr>
          <a:xfrm>
            <a:off x="7747607" y="2323343"/>
            <a:ext cx="1595120" cy="53848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 dirty="0" err="1"/>
          </a:p>
        </p:txBody>
      </p:sp>
    </p:spTree>
    <p:extLst>
      <p:ext uri="{BB962C8B-B14F-4D97-AF65-F5344CB8AC3E}">
        <p14:creationId xmlns:p14="http://schemas.microsoft.com/office/powerpoint/2010/main" val="203879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5E19148-F21E-4AC9-AEFB-D107587F80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CBD1EEF-CF36-4C58-A10A-489BF03D9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CH" sz="2800" dirty="0"/>
              <a:t>Netto-Null braucht Negativemissionen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2C7FBEB-10DB-4A6F-A793-5F3CB1CF53BA}"/>
              </a:ext>
            </a:extLst>
          </p:cNvPr>
          <p:cNvSpPr txBox="1"/>
          <p:nvPr/>
        </p:nvSpPr>
        <p:spPr>
          <a:xfrm>
            <a:off x="10164079" y="5001062"/>
            <a:ext cx="153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>
                <a:latin typeface="+mj-lt"/>
              </a:rPr>
              <a:t>Siehe auch: Bericht des Bundesrates in Erfüllung des Postulats 18.4211</a:t>
            </a:r>
          </a:p>
        </p:txBody>
      </p:sp>
      <p:sp>
        <p:nvSpPr>
          <p:cNvPr id="22" name="Fußzeilenplatzhalter 4">
            <a:extLst>
              <a:ext uri="{FF2B5EF4-FFF2-40B4-BE49-F238E27FC236}">
                <a16:creationId xmlns:a16="http://schemas.microsoft.com/office/drawing/2014/main" id="{C5E70C77-FB44-4E8D-82F0-67AA9054B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7200" y="6340501"/>
            <a:ext cx="7227019" cy="181584"/>
          </a:xfrm>
        </p:spPr>
        <p:txBody>
          <a:bodyPr/>
          <a:lstStyle/>
          <a:p>
            <a:r>
              <a:rPr lang="de-CH" dirty="0"/>
              <a:t>Mobilität und Klima – Netto Null 2050</a:t>
            </a:r>
            <a:r>
              <a:rPr lang="de-CH" b="0" dirty="0"/>
              <a:t> | SVI Schwerpunktthema, 07. November 2024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A6E969E-BD7D-43FC-86AA-4BA43762E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921" y="748488"/>
            <a:ext cx="7340158" cy="5361023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EC73DCD-05D9-45D5-9A42-36113960F541}"/>
              </a:ext>
            </a:extLst>
          </p:cNvPr>
          <p:cNvSpPr/>
          <p:nvPr/>
        </p:nvSpPr>
        <p:spPr>
          <a:xfrm>
            <a:off x="7464287" y="1178828"/>
            <a:ext cx="2271975" cy="413860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 dirty="0" err="1"/>
          </a:p>
        </p:txBody>
      </p:sp>
    </p:spTree>
    <p:extLst>
      <p:ext uri="{BB962C8B-B14F-4D97-AF65-F5344CB8AC3E}">
        <p14:creationId xmlns:p14="http://schemas.microsoft.com/office/powerpoint/2010/main" val="4021346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8C8B858-DF12-4E09-9F22-A3EFF8BE9F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14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6B3CF70-39DE-4E01-9151-08AF09D90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CH" sz="2800" dirty="0"/>
              <a:t>Komplexes Ziel, mehrere Etappen</a:t>
            </a:r>
            <a:endParaRPr lang="de-CH" sz="2800" dirty="0">
              <a:solidFill>
                <a:srgbClr val="0070C0"/>
              </a:solidFill>
            </a:endParaRPr>
          </a:p>
        </p:txBody>
      </p: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13DBA669-1775-4769-A2EA-664AA5754366}"/>
              </a:ext>
            </a:extLst>
          </p:cNvPr>
          <p:cNvGrpSpPr/>
          <p:nvPr/>
        </p:nvGrpSpPr>
        <p:grpSpPr>
          <a:xfrm>
            <a:off x="556073" y="2131484"/>
            <a:ext cx="11173915" cy="2801580"/>
            <a:chOff x="417055" y="1502846"/>
            <a:chExt cx="8380436" cy="2101185"/>
          </a:xfrm>
        </p:grpSpPr>
        <p:sp>
          <p:nvSpPr>
            <p:cNvPr id="42" name="Pfeil: nach rechts 41">
              <a:extLst>
                <a:ext uri="{FF2B5EF4-FFF2-40B4-BE49-F238E27FC236}">
                  <a16:creationId xmlns:a16="http://schemas.microsoft.com/office/drawing/2014/main" id="{A6C171BC-9E72-4372-8491-AEDCBC22CC26}"/>
                </a:ext>
              </a:extLst>
            </p:cNvPr>
            <p:cNvSpPr/>
            <p:nvPr/>
          </p:nvSpPr>
          <p:spPr>
            <a:xfrm>
              <a:off x="2031423" y="2039169"/>
              <a:ext cx="1959059" cy="540000"/>
            </a:xfrm>
            <a:prstGeom prst="rightArrow">
              <a:avLst/>
            </a:prstGeom>
            <a:solidFill>
              <a:srgbClr val="FFC000"/>
            </a:solidFill>
            <a:ln w="952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de-CH" sz="1600" dirty="0">
                  <a:solidFill>
                    <a:srgbClr val="000000"/>
                  </a:solidFill>
                  <a:latin typeface="Arial" panose="020B0604020202020204"/>
                </a:rPr>
                <a:t>CO2-Gesetz nach 2024</a:t>
              </a:r>
            </a:p>
          </p:txBody>
        </p:sp>
        <p:grpSp>
          <p:nvGrpSpPr>
            <p:cNvPr id="49" name="Gruppieren 48">
              <a:extLst>
                <a:ext uri="{FF2B5EF4-FFF2-40B4-BE49-F238E27FC236}">
                  <a16:creationId xmlns:a16="http://schemas.microsoft.com/office/drawing/2014/main" id="{E03133DA-6F19-403F-A68A-79D5CC650ED9}"/>
                </a:ext>
              </a:extLst>
            </p:cNvPr>
            <p:cNvGrpSpPr/>
            <p:nvPr/>
          </p:nvGrpSpPr>
          <p:grpSpPr>
            <a:xfrm>
              <a:off x="417055" y="1502846"/>
              <a:ext cx="8380436" cy="2101185"/>
              <a:chOff x="417055" y="1502846"/>
              <a:chExt cx="8380436" cy="2101185"/>
            </a:xfrm>
          </p:grpSpPr>
          <p:sp>
            <p:nvSpPr>
              <p:cNvPr id="44" name="Pfeil: nach rechts 43">
                <a:extLst>
                  <a:ext uri="{FF2B5EF4-FFF2-40B4-BE49-F238E27FC236}">
                    <a16:creationId xmlns:a16="http://schemas.microsoft.com/office/drawing/2014/main" id="{1A10CE4E-EFBE-4DB3-BB49-1A11F050A4D5}"/>
                  </a:ext>
                </a:extLst>
              </p:cNvPr>
              <p:cNvSpPr/>
              <p:nvPr/>
            </p:nvSpPr>
            <p:spPr>
              <a:xfrm>
                <a:off x="7511721" y="2544527"/>
                <a:ext cx="1019857" cy="540000"/>
              </a:xfrm>
              <a:prstGeom prst="rightArrow">
                <a:avLst/>
              </a:prstGeom>
              <a:gradFill flip="none" rotWithShape="1">
                <a:gsLst>
                  <a:gs pos="36000">
                    <a:schemeClr val="bg1"/>
                  </a:gs>
                  <a:gs pos="100000">
                    <a:srgbClr val="FFCC66"/>
                  </a:gs>
                </a:gsLst>
                <a:lin ang="0" scaled="1"/>
                <a:tileRect/>
              </a:gradFill>
              <a:ln w="952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de-CH" sz="3200" dirty="0" err="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grpSp>
            <p:nvGrpSpPr>
              <p:cNvPr id="48" name="Gruppieren 47">
                <a:extLst>
                  <a:ext uri="{FF2B5EF4-FFF2-40B4-BE49-F238E27FC236}">
                    <a16:creationId xmlns:a16="http://schemas.microsoft.com/office/drawing/2014/main" id="{77F2BD2D-F0F5-4570-8345-0BBB188F2843}"/>
                  </a:ext>
                </a:extLst>
              </p:cNvPr>
              <p:cNvGrpSpPr/>
              <p:nvPr/>
            </p:nvGrpSpPr>
            <p:grpSpPr>
              <a:xfrm>
                <a:off x="417055" y="1502846"/>
                <a:ext cx="8380436" cy="2101185"/>
                <a:chOff x="417055" y="1509826"/>
                <a:chExt cx="8380436" cy="2101185"/>
              </a:xfrm>
            </p:grpSpPr>
            <p:grpSp>
              <p:nvGrpSpPr>
                <p:cNvPr id="10" name="Gruppieren 9">
                  <a:extLst>
                    <a:ext uri="{FF2B5EF4-FFF2-40B4-BE49-F238E27FC236}">
                      <a16:creationId xmlns:a16="http://schemas.microsoft.com/office/drawing/2014/main" id="{8B2B22F3-8487-4792-A24E-47C9A7C936EF}"/>
                    </a:ext>
                  </a:extLst>
                </p:cNvPr>
                <p:cNvGrpSpPr/>
                <p:nvPr/>
              </p:nvGrpSpPr>
              <p:grpSpPr>
                <a:xfrm>
                  <a:off x="417055" y="1509826"/>
                  <a:ext cx="8380436" cy="2101185"/>
                  <a:chOff x="556072" y="2013101"/>
                  <a:chExt cx="11173915" cy="2801580"/>
                </a:xfrm>
              </p:grpSpPr>
              <p:grpSp>
                <p:nvGrpSpPr>
                  <p:cNvPr id="11" name="Gruppieren 10">
                    <a:extLst>
                      <a:ext uri="{FF2B5EF4-FFF2-40B4-BE49-F238E27FC236}">
                        <a16:creationId xmlns:a16="http://schemas.microsoft.com/office/drawing/2014/main" id="{008F3C81-3303-4EA8-B9C5-C25F694778E4}"/>
                      </a:ext>
                    </a:extLst>
                  </p:cNvPr>
                  <p:cNvGrpSpPr/>
                  <p:nvPr/>
                </p:nvGrpSpPr>
                <p:grpSpPr>
                  <a:xfrm>
                    <a:off x="754546" y="4081135"/>
                    <a:ext cx="10975441" cy="733546"/>
                    <a:chOff x="542260" y="2359098"/>
                    <a:chExt cx="8231581" cy="550159"/>
                  </a:xfrm>
                </p:grpSpPr>
                <p:cxnSp>
                  <p:nvCxnSpPr>
                    <p:cNvPr id="16" name="Gerade Verbindung mit Pfeil 15">
                      <a:extLst>
                        <a:ext uri="{FF2B5EF4-FFF2-40B4-BE49-F238E27FC236}">
                          <a16:creationId xmlns:a16="http://schemas.microsoft.com/office/drawing/2014/main" id="{F43EF7B1-27B2-4C6E-8B19-132B109D20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42260" y="2571750"/>
                      <a:ext cx="8231581" cy="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" name="Gerader Verbinder 16">
                      <a:extLst>
                        <a:ext uri="{FF2B5EF4-FFF2-40B4-BE49-F238E27FC236}">
                          <a16:creationId xmlns:a16="http://schemas.microsoft.com/office/drawing/2014/main" id="{3704DA75-2E4E-4DC8-AA09-4E29E12AD45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01749" y="2359098"/>
                      <a:ext cx="0" cy="425303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" name="Gerader Verbinder 17">
                      <a:extLst>
                        <a:ext uri="{FF2B5EF4-FFF2-40B4-BE49-F238E27FC236}">
                          <a16:creationId xmlns:a16="http://schemas.microsoft.com/office/drawing/2014/main" id="{B217C922-F8BC-4CE1-BA5A-31889E2A1D4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354768" y="2359098"/>
                      <a:ext cx="0" cy="425303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" name="Gerader Verbinder 18">
                      <a:extLst>
                        <a:ext uri="{FF2B5EF4-FFF2-40B4-BE49-F238E27FC236}">
                          <a16:creationId xmlns:a16="http://schemas.microsoft.com/office/drawing/2014/main" id="{51446357-DA57-4D01-AF2E-1FAC96E263C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007787" y="2359098"/>
                      <a:ext cx="0" cy="425303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Gerader Verbinder 19">
                      <a:extLst>
                        <a:ext uri="{FF2B5EF4-FFF2-40B4-BE49-F238E27FC236}">
                          <a16:creationId xmlns:a16="http://schemas.microsoft.com/office/drawing/2014/main" id="{0C2D87CA-E6E2-4171-A7C1-D5D0C3E5CF2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660806" y="2359098"/>
                      <a:ext cx="0" cy="425303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Gerader Verbinder 20">
                      <a:extLst>
                        <a:ext uri="{FF2B5EF4-FFF2-40B4-BE49-F238E27FC236}">
                          <a16:creationId xmlns:a16="http://schemas.microsoft.com/office/drawing/2014/main" id="{872BC8DC-3830-43C1-A3A2-9ADE6CF401B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313825" y="2359098"/>
                      <a:ext cx="0" cy="425303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Gerader Verbinder 21">
                      <a:extLst>
                        <a:ext uri="{FF2B5EF4-FFF2-40B4-BE49-F238E27FC236}">
                          <a16:creationId xmlns:a16="http://schemas.microsoft.com/office/drawing/2014/main" id="{13A38923-E27C-4FAA-B326-E83DE757612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966844" y="2359098"/>
                      <a:ext cx="0" cy="425303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Gerader Verbinder 22">
                      <a:extLst>
                        <a:ext uri="{FF2B5EF4-FFF2-40B4-BE49-F238E27FC236}">
                          <a16:creationId xmlns:a16="http://schemas.microsoft.com/office/drawing/2014/main" id="{F93461B7-01C1-40D4-B4E9-D5DCC2E30A2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19863" y="2359098"/>
                      <a:ext cx="0" cy="425303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Gerader Verbinder 23">
                      <a:extLst>
                        <a:ext uri="{FF2B5EF4-FFF2-40B4-BE49-F238E27FC236}">
                          <a16:creationId xmlns:a16="http://schemas.microsoft.com/office/drawing/2014/main" id="{6E16E3AF-E032-4A0C-B700-3644A2CD80B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272882" y="2359098"/>
                      <a:ext cx="0" cy="425303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" name="Gerader Verbinder 24">
                      <a:extLst>
                        <a:ext uri="{FF2B5EF4-FFF2-40B4-BE49-F238E27FC236}">
                          <a16:creationId xmlns:a16="http://schemas.microsoft.com/office/drawing/2014/main" id="{9A2BD374-255C-491C-81B4-BEC6FAD7FB2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925901" y="2359098"/>
                      <a:ext cx="0" cy="425303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Gerader Verbinder 25">
                      <a:extLst>
                        <a:ext uri="{FF2B5EF4-FFF2-40B4-BE49-F238E27FC236}">
                          <a16:creationId xmlns:a16="http://schemas.microsoft.com/office/drawing/2014/main" id="{D9A0E50C-146F-447A-9CD3-50AD300E348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578920" y="2359098"/>
                      <a:ext cx="0" cy="425303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Gerader Verbinder 26">
                      <a:extLst>
                        <a:ext uri="{FF2B5EF4-FFF2-40B4-BE49-F238E27FC236}">
                          <a16:creationId xmlns:a16="http://schemas.microsoft.com/office/drawing/2014/main" id="{69C7EA4B-44AD-40F5-B91E-E9FCAA2B59F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231939" y="2359098"/>
                      <a:ext cx="0" cy="425303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Gerader Verbinder 27">
                      <a:extLst>
                        <a:ext uri="{FF2B5EF4-FFF2-40B4-BE49-F238E27FC236}">
                          <a16:creationId xmlns:a16="http://schemas.microsoft.com/office/drawing/2014/main" id="{A27EAEF5-7124-4FBD-9BEE-7E030064042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884958" y="2359098"/>
                      <a:ext cx="0" cy="425303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Gerader Verbinder 28">
                      <a:extLst>
                        <a:ext uri="{FF2B5EF4-FFF2-40B4-BE49-F238E27FC236}">
                          <a16:creationId xmlns:a16="http://schemas.microsoft.com/office/drawing/2014/main" id="{C26763E3-676D-4C45-AD73-ECDCAFD0C1C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537974" y="2359098"/>
                      <a:ext cx="0" cy="425303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0" name="Textfeld 29">
                      <a:extLst>
                        <a:ext uri="{FF2B5EF4-FFF2-40B4-BE49-F238E27FC236}">
                          <a16:creationId xmlns:a16="http://schemas.microsoft.com/office/drawing/2014/main" id="{F72F232F-B6A3-40B4-978D-F7D7EDA0E1D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1748" y="2593834"/>
                      <a:ext cx="653007" cy="3154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377">
                        <a:defRPr/>
                      </a:pPr>
                      <a:r>
                        <a:rPr lang="de-CH" sz="2133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2023</a:t>
                      </a:r>
                    </a:p>
                  </p:txBody>
                </p:sp>
                <p:sp>
                  <p:nvSpPr>
                    <p:cNvPr id="31" name="Textfeld 30">
                      <a:extLst>
                        <a:ext uri="{FF2B5EF4-FFF2-40B4-BE49-F238E27FC236}">
                          <a16:creationId xmlns:a16="http://schemas.microsoft.com/office/drawing/2014/main" id="{4AB2744C-43A0-49B7-807D-259034170DA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54767" y="2593834"/>
                      <a:ext cx="653007" cy="3154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377">
                        <a:defRPr/>
                      </a:pPr>
                      <a:r>
                        <a:rPr lang="de-CH" sz="2133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2024</a:t>
                      </a:r>
                    </a:p>
                  </p:txBody>
                </p:sp>
                <p:sp>
                  <p:nvSpPr>
                    <p:cNvPr id="32" name="Textfeld 31">
                      <a:extLst>
                        <a:ext uri="{FF2B5EF4-FFF2-40B4-BE49-F238E27FC236}">
                          <a16:creationId xmlns:a16="http://schemas.microsoft.com/office/drawing/2014/main" id="{D8D5FFB7-F78B-4F6D-910A-1DADF71AC9B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660805" y="2593834"/>
                      <a:ext cx="653007" cy="3154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377">
                        <a:defRPr/>
                      </a:pPr>
                      <a:r>
                        <a:rPr lang="de-CH" sz="2133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…</a:t>
                      </a:r>
                    </a:p>
                  </p:txBody>
                </p:sp>
                <p:sp>
                  <p:nvSpPr>
                    <p:cNvPr id="33" name="Textfeld 32">
                      <a:extLst>
                        <a:ext uri="{FF2B5EF4-FFF2-40B4-BE49-F238E27FC236}">
                          <a16:creationId xmlns:a16="http://schemas.microsoft.com/office/drawing/2014/main" id="{8F47F789-CA07-4DB6-BB4C-F1CCDC485F4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07786" y="2593834"/>
                      <a:ext cx="653007" cy="3154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377">
                        <a:defRPr/>
                      </a:pPr>
                      <a:r>
                        <a:rPr lang="de-CH" sz="2133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2025</a:t>
                      </a:r>
                    </a:p>
                  </p:txBody>
                </p:sp>
                <p:sp>
                  <p:nvSpPr>
                    <p:cNvPr id="34" name="Textfeld 33">
                      <a:extLst>
                        <a:ext uri="{FF2B5EF4-FFF2-40B4-BE49-F238E27FC236}">
                          <a16:creationId xmlns:a16="http://schemas.microsoft.com/office/drawing/2014/main" id="{83631915-AA9A-4DBD-9FF7-3CF21FF9EB3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313824" y="2593834"/>
                      <a:ext cx="653007" cy="3154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377">
                        <a:defRPr/>
                      </a:pPr>
                      <a:r>
                        <a:rPr lang="de-CH" sz="2133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2030</a:t>
                      </a:r>
                    </a:p>
                  </p:txBody>
                </p:sp>
                <p:sp>
                  <p:nvSpPr>
                    <p:cNvPr id="35" name="Textfeld 34">
                      <a:extLst>
                        <a:ext uri="{FF2B5EF4-FFF2-40B4-BE49-F238E27FC236}">
                          <a16:creationId xmlns:a16="http://schemas.microsoft.com/office/drawing/2014/main" id="{37AD0807-F58A-46CB-8357-869CCBB7EF7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66843" y="2593834"/>
                      <a:ext cx="653007" cy="3154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377">
                        <a:defRPr/>
                      </a:pPr>
                      <a:r>
                        <a:rPr lang="de-CH" sz="2133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…</a:t>
                      </a:r>
                    </a:p>
                  </p:txBody>
                </p:sp>
                <p:sp>
                  <p:nvSpPr>
                    <p:cNvPr id="36" name="Textfeld 35">
                      <a:extLst>
                        <a:ext uri="{FF2B5EF4-FFF2-40B4-BE49-F238E27FC236}">
                          <a16:creationId xmlns:a16="http://schemas.microsoft.com/office/drawing/2014/main" id="{1A16C2B8-0449-459C-8260-1AF787D9F68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619862" y="2593834"/>
                      <a:ext cx="653007" cy="3154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377">
                        <a:defRPr/>
                      </a:pPr>
                      <a:r>
                        <a:rPr lang="de-CH" sz="2133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2035</a:t>
                      </a:r>
                    </a:p>
                  </p:txBody>
                </p:sp>
                <p:sp>
                  <p:nvSpPr>
                    <p:cNvPr id="37" name="Textfeld 36">
                      <a:extLst>
                        <a:ext uri="{FF2B5EF4-FFF2-40B4-BE49-F238E27FC236}">
                          <a16:creationId xmlns:a16="http://schemas.microsoft.com/office/drawing/2014/main" id="{67D794F4-6C28-4F4E-B69D-FDEF799A7CB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25900" y="2593834"/>
                      <a:ext cx="653007" cy="3154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377">
                        <a:defRPr/>
                      </a:pPr>
                      <a:r>
                        <a:rPr lang="de-CH" sz="2133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2040</a:t>
                      </a:r>
                    </a:p>
                  </p:txBody>
                </p:sp>
                <p:sp>
                  <p:nvSpPr>
                    <p:cNvPr id="38" name="Textfeld 37">
                      <a:extLst>
                        <a:ext uri="{FF2B5EF4-FFF2-40B4-BE49-F238E27FC236}">
                          <a16:creationId xmlns:a16="http://schemas.microsoft.com/office/drawing/2014/main" id="{E63345BE-13D1-4081-9266-AA93C770471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72881" y="2593834"/>
                      <a:ext cx="653007" cy="3154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377">
                        <a:defRPr/>
                      </a:pPr>
                      <a:r>
                        <a:rPr lang="de-CH" sz="2133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…</a:t>
                      </a:r>
                    </a:p>
                  </p:txBody>
                </p:sp>
                <p:sp>
                  <p:nvSpPr>
                    <p:cNvPr id="39" name="Textfeld 38">
                      <a:extLst>
                        <a:ext uri="{FF2B5EF4-FFF2-40B4-BE49-F238E27FC236}">
                          <a16:creationId xmlns:a16="http://schemas.microsoft.com/office/drawing/2014/main" id="{C8ED6DCD-BD97-43AB-A78F-8C89837816E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884958" y="2593834"/>
                      <a:ext cx="653007" cy="3154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377">
                        <a:defRPr/>
                      </a:pPr>
                      <a:r>
                        <a:rPr lang="de-CH" sz="2133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…</a:t>
                      </a:r>
                    </a:p>
                  </p:txBody>
                </p:sp>
                <p:sp>
                  <p:nvSpPr>
                    <p:cNvPr id="40" name="Textfeld 39">
                      <a:extLst>
                        <a:ext uri="{FF2B5EF4-FFF2-40B4-BE49-F238E27FC236}">
                          <a16:creationId xmlns:a16="http://schemas.microsoft.com/office/drawing/2014/main" id="{EA3B671C-288A-4B5E-B2F8-2545AE2B4A1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578919" y="2593834"/>
                      <a:ext cx="653007" cy="3154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377">
                        <a:defRPr/>
                      </a:pPr>
                      <a:r>
                        <a:rPr lang="de-CH" sz="2133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…</a:t>
                      </a:r>
                    </a:p>
                  </p:txBody>
                </p:sp>
                <p:sp>
                  <p:nvSpPr>
                    <p:cNvPr id="41" name="Textfeld 40">
                      <a:extLst>
                        <a:ext uri="{FF2B5EF4-FFF2-40B4-BE49-F238E27FC236}">
                          <a16:creationId xmlns:a16="http://schemas.microsoft.com/office/drawing/2014/main" id="{450BD88A-0FB3-4D60-935E-2EDF590E4F4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1938" y="2593834"/>
                      <a:ext cx="653007" cy="3154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377">
                        <a:defRPr/>
                      </a:pPr>
                      <a:r>
                        <a:rPr lang="de-CH" sz="2133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2050</a:t>
                      </a:r>
                    </a:p>
                  </p:txBody>
                </p:sp>
              </p:grpSp>
              <p:sp>
                <p:nvSpPr>
                  <p:cNvPr id="12" name="Pfeil: nach rechts 11">
                    <a:extLst>
                      <a:ext uri="{FF2B5EF4-FFF2-40B4-BE49-F238E27FC236}">
                        <a16:creationId xmlns:a16="http://schemas.microsoft.com/office/drawing/2014/main" id="{91F4234E-2AB6-475F-AF9B-A60040B618FD}"/>
                      </a:ext>
                    </a:extLst>
                  </p:cNvPr>
                  <p:cNvSpPr/>
                  <p:nvPr/>
                </p:nvSpPr>
                <p:spPr>
                  <a:xfrm>
                    <a:off x="556072" y="2013101"/>
                    <a:ext cx="2152491" cy="720000"/>
                  </a:xfrm>
                  <a:prstGeom prst="rightArrow">
                    <a:avLst/>
                  </a:prstGeom>
                  <a:gradFill flip="none" rotWithShape="1">
                    <a:gsLst>
                      <a:gs pos="10000">
                        <a:schemeClr val="bg1"/>
                      </a:gs>
                      <a:gs pos="100000">
                        <a:srgbClr val="008F85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r>
                      <a:rPr lang="de-CH" sz="1600" dirty="0">
                        <a:solidFill>
                          <a:srgbClr val="000000"/>
                        </a:solidFill>
                        <a:latin typeface="Arial" panose="020B0604020202020204"/>
                      </a:rPr>
                      <a:t>CO</a:t>
                    </a:r>
                    <a:r>
                      <a:rPr lang="de-CH" sz="1600" baseline="-25000" dirty="0">
                        <a:solidFill>
                          <a:srgbClr val="000000"/>
                        </a:solidFill>
                        <a:latin typeface="Arial" panose="020B0604020202020204"/>
                      </a:rPr>
                      <a:t>2</a:t>
                    </a:r>
                    <a:r>
                      <a:rPr lang="de-CH" sz="1600" dirty="0">
                        <a:solidFill>
                          <a:srgbClr val="000000"/>
                        </a:solidFill>
                        <a:latin typeface="Arial" panose="020B0604020202020204"/>
                      </a:rPr>
                      <a:t>-Gesetz</a:t>
                    </a:r>
                  </a:p>
                </p:txBody>
              </p:sp>
              <p:sp>
                <p:nvSpPr>
                  <p:cNvPr id="13" name="Pfeil: nach rechts 12">
                    <a:extLst>
                      <a:ext uri="{FF2B5EF4-FFF2-40B4-BE49-F238E27FC236}">
                        <a16:creationId xmlns:a16="http://schemas.microsoft.com/office/drawing/2014/main" id="{02B6CB3D-EDE4-4AC1-8B67-CF64A773B737}"/>
                      </a:ext>
                    </a:extLst>
                  </p:cNvPr>
                  <p:cNvSpPr/>
                  <p:nvPr/>
                </p:nvSpPr>
                <p:spPr>
                  <a:xfrm>
                    <a:off x="2708563" y="3392702"/>
                    <a:ext cx="7836212" cy="720000"/>
                  </a:xfrm>
                  <a:prstGeom prst="rightArrow">
                    <a:avLst/>
                  </a:prstGeom>
                  <a:solidFill>
                    <a:srgbClr val="00B050"/>
                  </a:solidFill>
                  <a:ln w="9525"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r>
                      <a:rPr lang="de-CH" sz="1600" dirty="0">
                        <a:solidFill>
                          <a:srgbClr val="000000"/>
                        </a:solidFill>
                        <a:latin typeface="Arial" panose="020B0604020202020204"/>
                      </a:rPr>
                      <a:t>Klima- und Innovationsgesetz (</a:t>
                    </a:r>
                    <a:r>
                      <a:rPr lang="de-CH" sz="1600" dirty="0" err="1">
                        <a:solidFill>
                          <a:srgbClr val="000000"/>
                        </a:solidFill>
                        <a:latin typeface="Arial" panose="020B0604020202020204"/>
                      </a:rPr>
                      <a:t>KlG</a:t>
                    </a:r>
                    <a:r>
                      <a:rPr lang="de-CH" sz="1600" dirty="0">
                        <a:solidFill>
                          <a:srgbClr val="000000"/>
                        </a:solidFill>
                        <a:latin typeface="Arial" panose="020B0604020202020204"/>
                      </a:rPr>
                      <a:t>)</a:t>
                    </a:r>
                  </a:p>
                </p:txBody>
              </p:sp>
              <p:sp>
                <p:nvSpPr>
                  <p:cNvPr id="14" name="Pfeil: nach rechts 13">
                    <a:extLst>
                      <a:ext uri="{FF2B5EF4-FFF2-40B4-BE49-F238E27FC236}">
                        <a16:creationId xmlns:a16="http://schemas.microsoft.com/office/drawing/2014/main" id="{D4F31742-67AD-425F-A8FC-ABCB45E1BC73}"/>
                      </a:ext>
                    </a:extLst>
                  </p:cNvPr>
                  <p:cNvSpPr/>
                  <p:nvPr/>
                </p:nvSpPr>
                <p:spPr>
                  <a:xfrm>
                    <a:off x="10133337" y="2682637"/>
                    <a:ext cx="1259968" cy="720000"/>
                  </a:xfrm>
                  <a:prstGeom prst="rightArrow">
                    <a:avLst/>
                  </a:prstGeom>
                  <a:gradFill flip="none" rotWithShape="1">
                    <a:gsLst>
                      <a:gs pos="74000">
                        <a:srgbClr val="FFCC66"/>
                      </a:gs>
                      <a:gs pos="36000">
                        <a:schemeClr val="bg1"/>
                      </a:gs>
                      <a:gs pos="100000">
                        <a:srgbClr val="FFCC66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de-CH" sz="3200" dirty="0" err="1">
                      <a:solidFill>
                        <a:srgbClr val="000000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15" name="Pfeil: nach rechts 14">
                    <a:extLst>
                      <a:ext uri="{FF2B5EF4-FFF2-40B4-BE49-F238E27FC236}">
                        <a16:creationId xmlns:a16="http://schemas.microsoft.com/office/drawing/2014/main" id="{ADCB01EA-0A8D-4689-8DB9-32AB4A92F7AF}"/>
                      </a:ext>
                    </a:extLst>
                  </p:cNvPr>
                  <p:cNvSpPr/>
                  <p:nvPr/>
                </p:nvSpPr>
                <p:spPr>
                  <a:xfrm>
                    <a:off x="5320632" y="2718892"/>
                    <a:ext cx="2612078" cy="720000"/>
                  </a:xfrm>
                  <a:prstGeom prst="rightArrow">
                    <a:avLst/>
                  </a:prstGeom>
                  <a:solidFill>
                    <a:srgbClr val="FFC000"/>
                  </a:solidFill>
                  <a:ln w="9525"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r>
                      <a:rPr lang="de-CH" sz="1600" dirty="0">
                        <a:solidFill>
                          <a:srgbClr val="000000"/>
                        </a:solidFill>
                        <a:latin typeface="Arial" panose="020B0604020202020204"/>
                      </a:rPr>
                      <a:t>CO</a:t>
                    </a:r>
                    <a:r>
                      <a:rPr lang="de-CH" sz="1600" baseline="-25000" dirty="0">
                        <a:solidFill>
                          <a:srgbClr val="000000"/>
                        </a:solidFill>
                        <a:latin typeface="Arial" panose="020B0604020202020204"/>
                      </a:rPr>
                      <a:t>2</a:t>
                    </a:r>
                    <a:r>
                      <a:rPr lang="de-CH" sz="1600" dirty="0">
                        <a:solidFill>
                          <a:srgbClr val="000000"/>
                        </a:solidFill>
                        <a:latin typeface="Arial" panose="020B0604020202020204"/>
                      </a:rPr>
                      <a:t>-Gesetz nach 2030</a:t>
                    </a:r>
                  </a:p>
                </p:txBody>
              </p:sp>
            </p:grpSp>
            <p:sp>
              <p:nvSpPr>
                <p:cNvPr id="43" name="Pfeil: nach rechts 42">
                  <a:extLst>
                    <a:ext uri="{FF2B5EF4-FFF2-40B4-BE49-F238E27FC236}">
                      <a16:creationId xmlns:a16="http://schemas.microsoft.com/office/drawing/2014/main" id="{DB54BADC-42EE-4B37-A403-727CB3C8A1FA}"/>
                    </a:ext>
                  </a:extLst>
                </p:cNvPr>
                <p:cNvSpPr/>
                <p:nvPr/>
              </p:nvSpPr>
              <p:spPr>
                <a:xfrm>
                  <a:off x="5949525" y="2033685"/>
                  <a:ext cx="1959059" cy="540000"/>
                </a:xfrm>
                <a:prstGeom prst="rightArrow">
                  <a:avLst/>
                </a:prstGeom>
                <a:solidFill>
                  <a:srgbClr val="FFC000"/>
                </a:solidFill>
                <a:ln w="9525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r>
                    <a:rPr lang="de-CH" sz="1600" dirty="0">
                      <a:solidFill>
                        <a:srgbClr val="000000"/>
                      </a:solidFill>
                      <a:latin typeface="Arial" panose="020B0604020202020204"/>
                    </a:rPr>
                    <a:t>CO</a:t>
                  </a:r>
                  <a:r>
                    <a:rPr lang="de-CH" sz="1600" baseline="-25000" dirty="0">
                      <a:solidFill>
                        <a:srgbClr val="000000"/>
                      </a:solidFill>
                      <a:latin typeface="Arial" panose="020B0604020202020204"/>
                    </a:rPr>
                    <a:t>2</a:t>
                  </a:r>
                  <a:r>
                    <a:rPr lang="de-CH" sz="1600" dirty="0">
                      <a:solidFill>
                        <a:srgbClr val="000000"/>
                      </a:solidFill>
                      <a:latin typeface="Arial" panose="020B0604020202020204"/>
                    </a:rPr>
                    <a:t>-Gesetz nach 2040</a:t>
                  </a:r>
                </a:p>
              </p:txBody>
            </p:sp>
          </p:grpSp>
        </p:grpSp>
      </p:grpSp>
      <p:sp>
        <p:nvSpPr>
          <p:cNvPr id="46" name="Fußzeilenplatzhalter 4">
            <a:extLst>
              <a:ext uri="{FF2B5EF4-FFF2-40B4-BE49-F238E27FC236}">
                <a16:creationId xmlns:a16="http://schemas.microsoft.com/office/drawing/2014/main" id="{DADA22BC-D9D7-4332-A808-72D989DFE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7200" y="6340501"/>
            <a:ext cx="7227019" cy="181584"/>
          </a:xfrm>
        </p:spPr>
        <p:txBody>
          <a:bodyPr/>
          <a:lstStyle/>
          <a:p>
            <a:r>
              <a:rPr lang="de-CH" dirty="0"/>
              <a:t>Mobilität und Klima – Netto Null 2050</a:t>
            </a:r>
            <a:r>
              <a:rPr lang="de-CH" b="0" dirty="0"/>
              <a:t> | SVI Schwerpunktthema, 07. November 2024</a:t>
            </a:r>
          </a:p>
        </p:txBody>
      </p:sp>
    </p:spTree>
    <p:extLst>
      <p:ext uri="{BB962C8B-B14F-4D97-AF65-F5344CB8AC3E}">
        <p14:creationId xmlns:p14="http://schemas.microsoft.com/office/powerpoint/2010/main" val="1583336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FAC35A5-6814-4F09-85BB-09782289F7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15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317DFA-885C-43E7-BE76-381DF289FD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Klima- und Innovationsgesetz • </a:t>
            </a:r>
            <a:r>
              <a:rPr lang="de-CH" b="0"/>
              <a:t>Netto-Null für die Wirtschaft, swisscleantech, 22. November 2023</a:t>
            </a:r>
            <a:endParaRPr lang="de-CH" b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C254862-2DFB-41B5-B347-678CA4DF5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9351"/>
            <a:ext cx="12192000" cy="5868648"/>
          </a:xfrm>
          <a:prstGeom prst="rect">
            <a:avLst/>
          </a:prstGeom>
        </p:spPr>
      </p:pic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211B86D2-A075-4DA7-88AF-ABFD8327F6FE}"/>
              </a:ext>
            </a:extLst>
          </p:cNvPr>
          <p:cNvSpPr txBox="1">
            <a:spLocks/>
          </p:cNvSpPr>
          <p:nvPr/>
        </p:nvSpPr>
        <p:spPr>
          <a:xfrm>
            <a:off x="1319741" y="4547804"/>
            <a:ext cx="9552517" cy="1168691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45720" rtlCol="0" anchor="t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CH" sz="4000" b="1" dirty="0"/>
              <a:t>Netto-Null 2050 – eine (Zwischen)</a:t>
            </a:r>
            <a:r>
              <a:rPr lang="de-CH" sz="4000" b="1" dirty="0" err="1"/>
              <a:t>bilanz</a:t>
            </a:r>
            <a:endParaRPr lang="de-CH" sz="4000" b="1" dirty="0"/>
          </a:p>
          <a:p>
            <a:pPr algn="ctr"/>
            <a:endParaRPr lang="de-CH" b="1" dirty="0">
              <a:solidFill>
                <a:schemeClr val="bg1"/>
              </a:solidFill>
            </a:endParaRPr>
          </a:p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47120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8C8B858-DF12-4E09-9F22-A3EFF8BE9F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16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6B3CF70-39DE-4E01-9151-08AF09D90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CH" sz="2800" dirty="0"/>
              <a:t>Gebäudesektor</a:t>
            </a:r>
          </a:p>
        </p:txBody>
      </p:sp>
      <p:graphicFrame>
        <p:nvGraphicFramePr>
          <p:cNvPr id="46" name="Diagramm 45">
            <a:extLst>
              <a:ext uri="{FF2B5EF4-FFF2-40B4-BE49-F238E27FC236}">
                <a16:creationId xmlns:a16="http://schemas.microsoft.com/office/drawing/2014/main" id="{586083D7-37D6-4C5E-A393-6A2D2D8B34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0006615"/>
              </p:ext>
            </p:extLst>
          </p:nvPr>
        </p:nvGraphicFramePr>
        <p:xfrm>
          <a:off x="0" y="1008000"/>
          <a:ext cx="12192000" cy="5058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Fußzeilenplatzhalter 4">
            <a:extLst>
              <a:ext uri="{FF2B5EF4-FFF2-40B4-BE49-F238E27FC236}">
                <a16:creationId xmlns:a16="http://schemas.microsoft.com/office/drawing/2014/main" id="{4F5E47BF-2BBA-4740-AAF5-A5702261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7200" y="6340501"/>
            <a:ext cx="7227019" cy="181584"/>
          </a:xfrm>
        </p:spPr>
        <p:txBody>
          <a:bodyPr/>
          <a:lstStyle/>
          <a:p>
            <a:r>
              <a:rPr lang="de-CH" dirty="0"/>
              <a:t>Mobilität und Klima – Netto Null 2050</a:t>
            </a:r>
            <a:r>
              <a:rPr lang="de-CH" b="0" dirty="0"/>
              <a:t> | SVI Schwerpunktthema, 07. November 2024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03470CA-091E-4935-81FC-08A33646AE40}"/>
              </a:ext>
            </a:extLst>
          </p:cNvPr>
          <p:cNvSpPr txBox="1"/>
          <p:nvPr/>
        </p:nvSpPr>
        <p:spPr>
          <a:xfrm>
            <a:off x="8731170" y="120747"/>
            <a:ext cx="346083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b="1" dirty="0">
                <a:latin typeface="+mn-lt"/>
              </a:rPr>
              <a:t>Fazit Gebäude: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Bisher auf Zielpfad.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+mn-lt"/>
              </a:rPr>
              <a:t>Aber 60% der Gebäude noch immer fossil beheizt.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Sanierungsquote muss trotz Fachkräftemangel gesteigert werden.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+mn-lt"/>
              </a:rPr>
              <a:t>Energetische Sanierungen sind </a:t>
            </a:r>
            <a:r>
              <a:rPr lang="de-CH" dirty="0"/>
              <a:t>teuer.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+mn-lt"/>
              </a:rPr>
              <a:t>Bestehende Infrastrukturen sind schwierig zu ersetzen.</a:t>
            </a:r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id="{4BC6F30D-28A9-4959-B5C0-1481E511B92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33518" y="164324"/>
            <a:ext cx="647700" cy="266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2875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8C8B858-DF12-4E09-9F22-A3EFF8BE9F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17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6B3CF70-39DE-4E01-9151-08AF09D90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CH" sz="2800" dirty="0"/>
              <a:t>Verkehrssektor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8A8E92D9-A2DB-49F5-BA52-A2D9AF5826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8735554"/>
              </p:ext>
            </p:extLst>
          </p:nvPr>
        </p:nvGraphicFramePr>
        <p:xfrm>
          <a:off x="0" y="1008000"/>
          <a:ext cx="12192000" cy="50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9D327879-7D2D-4488-B852-643BDF270D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7200" y="6340501"/>
            <a:ext cx="7227019" cy="181584"/>
          </a:xfrm>
        </p:spPr>
        <p:txBody>
          <a:bodyPr/>
          <a:lstStyle/>
          <a:p>
            <a:r>
              <a:rPr lang="de-CH" dirty="0"/>
              <a:t>Mobilität und Klima – Netto Null 2050</a:t>
            </a:r>
            <a:r>
              <a:rPr lang="de-CH" b="0" dirty="0"/>
              <a:t> | SVI Schwerpunktthema, 07. November 2024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7E7E277-7C72-42E0-B322-FF605A74AEE2}"/>
              </a:ext>
            </a:extLst>
          </p:cNvPr>
          <p:cNvSpPr txBox="1"/>
          <p:nvPr/>
        </p:nvSpPr>
        <p:spPr>
          <a:xfrm>
            <a:off x="8731170" y="120747"/>
            <a:ext cx="346083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b="1" dirty="0">
                <a:latin typeface="+mn-lt"/>
              </a:rPr>
              <a:t>Fazit </a:t>
            </a:r>
            <a:r>
              <a:rPr lang="de-CH" b="1" dirty="0"/>
              <a:t>Verkehr</a:t>
            </a:r>
            <a:r>
              <a:rPr lang="de-CH" b="1" dirty="0">
                <a:latin typeface="+mn-lt"/>
              </a:rPr>
              <a:t>: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Bisher nicht auf Zielpfad.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Elektrifizierung stockt (temporär?).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Ladeinfrastruktur für ein Mieterland?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Akzeptanz neuer Technologien.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Fossile Treibstoffe «günstig».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BF32386-B748-4328-8A16-99D168A709E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57136" y="145478"/>
            <a:ext cx="647700" cy="266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9344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8C8B858-DF12-4E09-9F22-A3EFF8BE9F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18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6B3CF70-39DE-4E01-9151-08AF09D90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CH" sz="2800" dirty="0"/>
              <a:t>Industriesektor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D1FBE83F-37E8-4D29-BB6E-1BA45A86C5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3819520"/>
              </p:ext>
            </p:extLst>
          </p:nvPr>
        </p:nvGraphicFramePr>
        <p:xfrm>
          <a:off x="0" y="1008000"/>
          <a:ext cx="12192000" cy="50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3DEE3B7C-69C8-419F-B35E-FE95C442D5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7200" y="6340501"/>
            <a:ext cx="7227019" cy="181584"/>
          </a:xfrm>
        </p:spPr>
        <p:txBody>
          <a:bodyPr/>
          <a:lstStyle/>
          <a:p>
            <a:r>
              <a:rPr lang="de-CH" dirty="0"/>
              <a:t>Mobilität und Klima – Netto Null 2050</a:t>
            </a:r>
            <a:r>
              <a:rPr lang="de-CH" b="0" dirty="0"/>
              <a:t> | SVI Schwerpunktthema, 07. November 2024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5D80628-BA61-48F3-93F4-11022C522D05}"/>
              </a:ext>
            </a:extLst>
          </p:cNvPr>
          <p:cNvSpPr txBox="1"/>
          <p:nvPr/>
        </p:nvSpPr>
        <p:spPr>
          <a:xfrm>
            <a:off x="8731170" y="120747"/>
            <a:ext cx="3460830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b="1" dirty="0">
                <a:latin typeface="+mn-lt"/>
              </a:rPr>
              <a:t>Fazit Industrie: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Bisher auf Zielpfad.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Marktinstrumente wirken (Emissionshandel, CO2-Abgabe).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Dekarbonisierung als Wettbewerbsvorteil.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Infrastruktur für Carbon Capture and Storage benötigt.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01CD2DA-84BD-44C4-B097-E57EF35B59C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33518" y="164324"/>
            <a:ext cx="647700" cy="266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3344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923A637-EA22-4E30-99BF-6C7B6E2DEB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19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A4FEF09-2ECD-448E-AA0F-52EAC9BD1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CH" sz="2800" dirty="0"/>
              <a:t>CO</a:t>
            </a:r>
            <a:r>
              <a:rPr lang="de-CH" sz="2800" baseline="-25000" dirty="0"/>
              <a:t>2</a:t>
            </a:r>
            <a:r>
              <a:rPr lang="de-CH" sz="2800" dirty="0"/>
              <a:t>-Gesetz nach 2024 – Ziele und </a:t>
            </a:r>
            <a:r>
              <a:rPr lang="de-CH" sz="2800" dirty="0">
                <a:solidFill>
                  <a:srgbClr val="C00000"/>
                </a:solidFill>
              </a:rPr>
              <a:t>neue</a:t>
            </a:r>
            <a:r>
              <a:rPr lang="de-CH" sz="2800" dirty="0"/>
              <a:t> Instrumente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2A41C1-EEDE-415C-8582-095691944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Mobilität und Klima – Netto Null 2050</a:t>
            </a:r>
            <a:r>
              <a:rPr lang="de-CH" b="0"/>
              <a:t> | SVI Schwerpunktthema, 07. November 2024</a:t>
            </a:r>
          </a:p>
          <a:p>
            <a:endParaRPr lang="de-CH" b="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DB0DB1B-E0F5-40D1-96DE-0360762A736C}"/>
              </a:ext>
            </a:extLst>
          </p:cNvPr>
          <p:cNvSpPr txBox="1"/>
          <p:nvPr/>
        </p:nvSpPr>
        <p:spPr>
          <a:xfrm>
            <a:off x="7225516" y="1009408"/>
            <a:ext cx="3118956" cy="7165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7000"/>
              </a:lnSpc>
              <a:defRPr/>
            </a:pPr>
            <a:r>
              <a:rPr lang="de-CH" sz="1600" b="1" dirty="0">
                <a:latin typeface="+mj-lt"/>
              </a:rPr>
              <a:t>CO</a:t>
            </a:r>
            <a:r>
              <a:rPr lang="de-CH" sz="1600" b="1" baseline="-25000" dirty="0">
                <a:latin typeface="+mj-lt"/>
              </a:rPr>
              <a:t>2</a:t>
            </a:r>
            <a:r>
              <a:rPr lang="de-CH" sz="1600" b="1" dirty="0">
                <a:latin typeface="+mj-lt"/>
              </a:rPr>
              <a:t>-Abgabe auf Brennstoffen;</a:t>
            </a:r>
          </a:p>
          <a:p>
            <a:pPr algn="r">
              <a:lnSpc>
                <a:spcPct val="97000"/>
              </a:lnSpc>
              <a:defRPr/>
            </a:pPr>
            <a:r>
              <a:rPr lang="de-CH" sz="1600" b="1" dirty="0">
                <a:latin typeface="+mj-lt"/>
              </a:rPr>
              <a:t>Verminderungsverpflichtungen;</a:t>
            </a:r>
          </a:p>
          <a:p>
            <a:pPr algn="r">
              <a:lnSpc>
                <a:spcPct val="97000"/>
              </a:lnSpc>
              <a:defRPr/>
            </a:pPr>
            <a:r>
              <a:rPr lang="de-CH" sz="1600" b="1" dirty="0">
                <a:latin typeface="+mj-lt"/>
              </a:rPr>
              <a:t>Emissionshandel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938F717-3876-4A78-8A34-9BDCCB55FEC5}"/>
              </a:ext>
            </a:extLst>
          </p:cNvPr>
          <p:cNvSpPr/>
          <p:nvPr/>
        </p:nvSpPr>
        <p:spPr bwMode="auto">
          <a:xfrm>
            <a:off x="3071664" y="2169807"/>
            <a:ext cx="6192688" cy="3816424"/>
          </a:xfrm>
          <a:prstGeom prst="ellipse">
            <a:avLst/>
          </a:prstGeom>
          <a:noFill/>
          <a:ln w="76200" cap="flat" cmpd="sng" algn="ctr">
            <a:solidFill>
              <a:srgbClr val="CCE7D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CH">
              <a:latin typeface="+mj-lt"/>
            </a:endParaRPr>
          </a:p>
        </p:txBody>
      </p:sp>
      <p:pic>
        <p:nvPicPr>
          <p:cNvPr id="9" name="Grafik 2">
            <a:extLst>
              <a:ext uri="{FF2B5EF4-FFF2-40B4-BE49-F238E27FC236}">
                <a16:creationId xmlns:a16="http://schemas.microsoft.com/office/drawing/2014/main" id="{F156328B-F96B-494C-8E78-03165921A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40" y="2831456"/>
            <a:ext cx="1627564" cy="162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7">
            <a:extLst>
              <a:ext uri="{FF2B5EF4-FFF2-40B4-BE49-F238E27FC236}">
                <a16:creationId xmlns:a16="http://schemas.microsoft.com/office/drawing/2014/main" id="{A5185AB2-9D31-4B3F-AA59-50F9B8F8F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638" y="1563064"/>
            <a:ext cx="1396784" cy="139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2">
            <a:extLst>
              <a:ext uri="{FF2B5EF4-FFF2-40B4-BE49-F238E27FC236}">
                <a16:creationId xmlns:a16="http://schemas.microsoft.com/office/drawing/2014/main" id="{F3864640-5E8B-4E58-A61A-94D7E044A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648" y="1576470"/>
            <a:ext cx="1167057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A339032-7467-4C0C-B225-37734065BA1E}"/>
              </a:ext>
            </a:extLst>
          </p:cNvPr>
          <p:cNvSpPr txBox="1"/>
          <p:nvPr/>
        </p:nvSpPr>
        <p:spPr>
          <a:xfrm>
            <a:off x="193597" y="3271852"/>
            <a:ext cx="2248827" cy="119423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0000"/>
            </a:solidFill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7000"/>
              </a:lnSpc>
              <a:defRPr/>
            </a:pPr>
            <a:r>
              <a:rPr lang="de-CH" sz="1600" b="1" dirty="0">
                <a:latin typeface="+mj-lt"/>
              </a:rPr>
              <a:t>CO</a:t>
            </a:r>
            <a:r>
              <a:rPr lang="de-CH" sz="1600" b="1" baseline="-25000" dirty="0">
                <a:latin typeface="+mj-lt"/>
              </a:rPr>
              <a:t>2</a:t>
            </a:r>
            <a:r>
              <a:rPr lang="de-CH" sz="1600" b="1" dirty="0">
                <a:latin typeface="+mj-lt"/>
              </a:rPr>
              <a:t>-Kompensation</a:t>
            </a:r>
            <a:r>
              <a:rPr lang="de-CH" sz="1600" dirty="0">
                <a:latin typeface="+mj-lt"/>
              </a:rPr>
              <a:t>;</a:t>
            </a:r>
          </a:p>
          <a:p>
            <a:pPr>
              <a:lnSpc>
                <a:spcPct val="97000"/>
              </a:lnSpc>
              <a:defRPr/>
            </a:pPr>
            <a:r>
              <a:rPr lang="de-CH" sz="1600" dirty="0">
                <a:latin typeface="+mj-lt"/>
              </a:rPr>
              <a:t>CO</a:t>
            </a:r>
            <a:r>
              <a:rPr lang="de-CH" sz="1600" baseline="-25000" dirty="0">
                <a:latin typeface="+mj-lt"/>
              </a:rPr>
              <a:t>2</a:t>
            </a:r>
            <a:r>
              <a:rPr lang="de-CH" sz="1600" dirty="0">
                <a:latin typeface="+mj-lt"/>
              </a:rPr>
              <a:t>-Zielwerte;</a:t>
            </a:r>
          </a:p>
          <a:p>
            <a:pPr>
              <a:lnSpc>
                <a:spcPct val="97000"/>
              </a:lnSpc>
              <a:defRPr/>
            </a:pPr>
            <a:r>
              <a:rPr lang="de-CH" sz="1600" dirty="0">
                <a:solidFill>
                  <a:srgbClr val="A94231"/>
                </a:solidFill>
                <a:latin typeface="+mj-lt"/>
              </a:rPr>
              <a:t>Förderungen: </a:t>
            </a:r>
          </a:p>
          <a:p>
            <a:pPr>
              <a:lnSpc>
                <a:spcPct val="97000"/>
              </a:lnSpc>
              <a:tabLst>
                <a:tab pos="93663" algn="l"/>
              </a:tabLst>
              <a:defRPr/>
            </a:pPr>
            <a:r>
              <a:rPr lang="de-CH" sz="1600" dirty="0">
                <a:solidFill>
                  <a:srgbClr val="A94231"/>
                </a:solidFill>
                <a:latin typeface="+mj-lt"/>
              </a:rPr>
              <a:t>	int. Zugverbindungen;</a:t>
            </a:r>
          </a:p>
          <a:p>
            <a:pPr>
              <a:lnSpc>
                <a:spcPct val="97000"/>
              </a:lnSpc>
              <a:tabLst>
                <a:tab pos="93663" algn="l"/>
              </a:tabLst>
              <a:defRPr/>
            </a:pPr>
            <a:r>
              <a:rPr lang="de-CH" sz="1600" dirty="0">
                <a:solidFill>
                  <a:srgbClr val="A94231"/>
                </a:solidFill>
                <a:latin typeface="+mj-lt"/>
              </a:rPr>
              <a:t>	Elektrifizierung öV</a:t>
            </a:r>
            <a:endParaRPr lang="de-CH" sz="1600" dirty="0">
              <a:solidFill>
                <a:srgbClr val="375172"/>
              </a:solidFill>
              <a:latin typeface="+mj-lt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E8148DF-01C2-4AEF-85F5-BE144F8F2C89}"/>
              </a:ext>
            </a:extLst>
          </p:cNvPr>
          <p:cNvSpPr txBox="1"/>
          <p:nvPr/>
        </p:nvSpPr>
        <p:spPr>
          <a:xfrm>
            <a:off x="1318482" y="1360299"/>
            <a:ext cx="2861936" cy="7165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>
            <a:spAutoFit/>
          </a:bodyPr>
          <a:lstStyle/>
          <a:p>
            <a:pPr>
              <a:lnSpc>
                <a:spcPct val="97000"/>
              </a:lnSpc>
              <a:defRPr/>
            </a:pPr>
            <a:r>
              <a:rPr lang="de-CH" sz="1600" b="1" dirty="0">
                <a:latin typeface="+mj-lt"/>
              </a:rPr>
              <a:t>CO</a:t>
            </a:r>
            <a:r>
              <a:rPr lang="de-CH" sz="1600" b="1" baseline="-25000" dirty="0">
                <a:latin typeface="+mj-lt"/>
              </a:rPr>
              <a:t>2</a:t>
            </a:r>
            <a:r>
              <a:rPr lang="de-CH" sz="1600" b="1" dirty="0">
                <a:latin typeface="+mj-lt"/>
              </a:rPr>
              <a:t>-Abgabe auf Brennstoffe</a:t>
            </a:r>
            <a:r>
              <a:rPr lang="de-CH" sz="1600" dirty="0">
                <a:latin typeface="+mj-lt"/>
              </a:rPr>
              <a:t>;</a:t>
            </a:r>
          </a:p>
          <a:p>
            <a:pPr>
              <a:lnSpc>
                <a:spcPct val="97000"/>
              </a:lnSpc>
              <a:defRPr/>
            </a:pPr>
            <a:r>
              <a:rPr lang="de-CH" sz="1600" dirty="0">
                <a:latin typeface="+mj-lt"/>
              </a:rPr>
              <a:t>Gebäudeprogramm;</a:t>
            </a:r>
          </a:p>
          <a:p>
            <a:pPr>
              <a:lnSpc>
                <a:spcPct val="97000"/>
              </a:lnSpc>
              <a:defRPr/>
            </a:pPr>
            <a:r>
              <a:rPr lang="de-CH" sz="1600" dirty="0">
                <a:solidFill>
                  <a:srgbClr val="A94231"/>
                </a:solidFill>
                <a:latin typeface="+mj-lt"/>
              </a:rPr>
              <a:t>Förderung erneuerbare Wärme</a:t>
            </a:r>
          </a:p>
        </p:txBody>
      </p:sp>
      <p:pic>
        <p:nvPicPr>
          <p:cNvPr id="14" name="Grafik 8">
            <a:extLst>
              <a:ext uri="{FF2B5EF4-FFF2-40B4-BE49-F238E27FC236}">
                <a16:creationId xmlns:a16="http://schemas.microsoft.com/office/drawing/2014/main" id="{83054751-4952-4711-A1FD-E39CC1B4C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251" y="2171025"/>
            <a:ext cx="1182830" cy="118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14C0E395-51D8-4654-B5F6-CE0C6134994D}"/>
              </a:ext>
            </a:extLst>
          </p:cNvPr>
          <p:cNvSpPr txBox="1"/>
          <p:nvPr/>
        </p:nvSpPr>
        <p:spPr>
          <a:xfrm>
            <a:off x="9102848" y="2164862"/>
            <a:ext cx="1946603" cy="9553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7000"/>
              </a:lnSpc>
              <a:defRPr/>
            </a:pPr>
            <a:r>
              <a:rPr lang="de-CH" sz="1600" dirty="0">
                <a:latin typeface="+mj-lt"/>
              </a:rPr>
              <a:t>Klimaprogramm: Klimakompetenz in Gemeinden und Ausbildung</a:t>
            </a:r>
          </a:p>
        </p:txBody>
      </p:sp>
      <p:pic>
        <p:nvPicPr>
          <p:cNvPr id="16" name="Grafik 11">
            <a:extLst>
              <a:ext uri="{FF2B5EF4-FFF2-40B4-BE49-F238E27FC236}">
                <a16:creationId xmlns:a16="http://schemas.microsoft.com/office/drawing/2014/main" id="{6181DFDA-2089-40E0-9485-BAB37B399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200" y="5281530"/>
            <a:ext cx="906930" cy="90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CCB921FF-A28D-4F3E-9513-1C6724459E9B}"/>
              </a:ext>
            </a:extLst>
          </p:cNvPr>
          <p:cNvGrpSpPr/>
          <p:nvPr/>
        </p:nvGrpSpPr>
        <p:grpSpPr>
          <a:xfrm>
            <a:off x="8730370" y="3451100"/>
            <a:ext cx="1067964" cy="1029145"/>
            <a:chOff x="8621689" y="4140350"/>
            <a:chExt cx="1067964" cy="1029145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66665FF9-A73A-4C84-B0B1-6EE77E806937}"/>
                </a:ext>
              </a:extLst>
            </p:cNvPr>
            <p:cNvSpPr/>
            <p:nvPr/>
          </p:nvSpPr>
          <p:spPr>
            <a:xfrm>
              <a:off x="8621689" y="4140350"/>
              <a:ext cx="1067964" cy="1029145"/>
            </a:xfrm>
            <a:prstGeom prst="ellipse">
              <a:avLst/>
            </a:prstGeom>
            <a:ln w="9525">
              <a:solidFill>
                <a:srgbClr val="37517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 dirty="0" err="1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D751D238-D1FD-48BD-855D-6003ACFCFAED}"/>
                </a:ext>
              </a:extLst>
            </p:cNvPr>
            <p:cNvSpPr/>
            <p:nvPr/>
          </p:nvSpPr>
          <p:spPr>
            <a:xfrm>
              <a:off x="8671206" y="4188067"/>
              <a:ext cx="968931" cy="933711"/>
            </a:xfrm>
            <a:prstGeom prst="ellipse">
              <a:avLst/>
            </a:prstGeom>
            <a:solidFill>
              <a:srgbClr val="375172"/>
            </a:solidFill>
            <a:ln w="9525">
              <a:solidFill>
                <a:srgbClr val="37517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 dirty="0" err="1"/>
            </a:p>
          </p:txBody>
        </p:sp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B6F3FB74-9AEE-4FC7-9AE1-C3CD2A644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97888" y="4340700"/>
              <a:ext cx="606698" cy="634863"/>
            </a:xfrm>
            <a:prstGeom prst="rect">
              <a:avLst/>
            </a:prstGeom>
          </p:spPr>
        </p:pic>
      </p:grpSp>
      <p:sp>
        <p:nvSpPr>
          <p:cNvPr id="21" name="Textfeld 20">
            <a:extLst>
              <a:ext uri="{FF2B5EF4-FFF2-40B4-BE49-F238E27FC236}">
                <a16:creationId xmlns:a16="http://schemas.microsoft.com/office/drawing/2014/main" id="{0D540CC2-4512-41A0-815B-6E591ACD03F8}"/>
              </a:ext>
            </a:extLst>
          </p:cNvPr>
          <p:cNvSpPr txBox="1"/>
          <p:nvPr/>
        </p:nvSpPr>
        <p:spPr>
          <a:xfrm>
            <a:off x="9882498" y="3660184"/>
            <a:ext cx="1907614" cy="71654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0000"/>
            </a:solidFill>
          </a:ln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7000"/>
              </a:lnSpc>
              <a:defRPr/>
            </a:pPr>
            <a:r>
              <a:rPr lang="de-CH" sz="1600" b="1" dirty="0">
                <a:latin typeface="+mj-lt"/>
              </a:rPr>
              <a:t>Emissionshandel</a:t>
            </a:r>
            <a:r>
              <a:rPr lang="de-CH" sz="1600" dirty="0">
                <a:latin typeface="+mj-lt"/>
              </a:rPr>
              <a:t>;</a:t>
            </a:r>
          </a:p>
          <a:p>
            <a:pPr algn="r">
              <a:lnSpc>
                <a:spcPct val="97000"/>
              </a:lnSpc>
              <a:defRPr/>
            </a:pPr>
            <a:r>
              <a:rPr lang="de-CH" sz="1600" dirty="0">
                <a:solidFill>
                  <a:srgbClr val="A94231"/>
                </a:solidFill>
                <a:latin typeface="+mj-lt"/>
              </a:rPr>
              <a:t>Förderung </a:t>
            </a:r>
            <a:r>
              <a:rPr lang="de-CH" sz="1600" dirty="0" err="1">
                <a:solidFill>
                  <a:srgbClr val="A94231"/>
                </a:solidFill>
                <a:latin typeface="+mj-lt"/>
              </a:rPr>
              <a:t>SAF</a:t>
            </a:r>
            <a:r>
              <a:rPr lang="de-CH" sz="1600" dirty="0">
                <a:solidFill>
                  <a:srgbClr val="A94231"/>
                </a:solidFill>
                <a:latin typeface="+mj-lt"/>
              </a:rPr>
              <a:t>*;</a:t>
            </a:r>
          </a:p>
          <a:p>
            <a:pPr algn="r">
              <a:lnSpc>
                <a:spcPct val="97000"/>
              </a:lnSpc>
              <a:defRPr/>
            </a:pPr>
            <a:r>
              <a:rPr lang="de-CH" sz="1600" dirty="0" err="1">
                <a:solidFill>
                  <a:srgbClr val="A94231"/>
                </a:solidFill>
                <a:latin typeface="+mj-lt"/>
              </a:rPr>
              <a:t>Beimischpflicht</a:t>
            </a:r>
            <a:r>
              <a:rPr lang="de-CH" sz="1600" dirty="0">
                <a:solidFill>
                  <a:srgbClr val="A94231"/>
                </a:solidFill>
                <a:latin typeface="+mj-lt"/>
              </a:rPr>
              <a:t> </a:t>
            </a:r>
            <a:r>
              <a:rPr lang="de-CH" sz="1600" dirty="0" err="1">
                <a:solidFill>
                  <a:srgbClr val="A94231"/>
                </a:solidFill>
                <a:latin typeface="+mj-lt"/>
              </a:rPr>
              <a:t>SAF</a:t>
            </a:r>
            <a:r>
              <a:rPr lang="de-CH" sz="1600" dirty="0">
                <a:solidFill>
                  <a:srgbClr val="A94231"/>
                </a:solidFill>
                <a:latin typeface="+mj-lt"/>
              </a:rPr>
              <a:t>*</a:t>
            </a: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1BC39295-5F97-4E44-B5E3-DFB7424B7CFF}"/>
              </a:ext>
            </a:extLst>
          </p:cNvPr>
          <p:cNvGrpSpPr/>
          <p:nvPr/>
        </p:nvGrpSpPr>
        <p:grpSpPr>
          <a:xfrm>
            <a:off x="4233638" y="3475780"/>
            <a:ext cx="3878586" cy="1361894"/>
            <a:chOff x="2915816" y="4005064"/>
            <a:chExt cx="3888432" cy="1342160"/>
          </a:xfrm>
        </p:grpSpPr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id="{5173BD9D-D0C2-43A0-880B-676E39E60BB3}"/>
                </a:ext>
              </a:extLst>
            </p:cNvPr>
            <p:cNvGrpSpPr/>
            <p:nvPr/>
          </p:nvGrpSpPr>
          <p:grpSpPr>
            <a:xfrm>
              <a:off x="2915816" y="4005064"/>
              <a:ext cx="1579563" cy="1342160"/>
              <a:chOff x="2915816" y="4005064"/>
              <a:chExt cx="1579563" cy="1342160"/>
            </a:xfrm>
          </p:grpSpPr>
          <p:pic>
            <p:nvPicPr>
              <p:cNvPr id="29" name="Grafik 12">
                <a:extLst>
                  <a:ext uri="{FF2B5EF4-FFF2-40B4-BE49-F238E27FC236}">
                    <a16:creationId xmlns:a16="http://schemas.microsoft.com/office/drawing/2014/main" id="{7E92E066-96E0-4EB9-8171-D5B82B5179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5816" y="4005064"/>
                <a:ext cx="1579563" cy="1017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Textfeld 22">
                <a:extLst>
                  <a:ext uri="{FF2B5EF4-FFF2-40B4-BE49-F238E27FC236}">
                    <a16:creationId xmlns:a16="http://schemas.microsoft.com/office/drawing/2014/main" id="{AC7D0F6C-A0A2-4527-949D-FC54E1CB66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4579" y="5108376"/>
                <a:ext cx="1027112" cy="238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B2B2B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0C0C0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DDDDDD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97000"/>
                  </a:lnSpc>
                  <a:spcBef>
                    <a:spcPct val="0"/>
                  </a:spcBef>
                  <a:buFontTx/>
                  <a:buNone/>
                </a:pPr>
                <a:r>
                  <a:rPr lang="de-CH" altLang="de-DE" sz="1600" b="1" dirty="0">
                    <a:solidFill>
                      <a:srgbClr val="375172"/>
                    </a:solidFill>
                    <a:latin typeface="+mj-lt"/>
                  </a:rPr>
                  <a:t>2020</a:t>
                </a:r>
              </a:p>
            </p:txBody>
          </p:sp>
          <p:sp>
            <p:nvSpPr>
              <p:cNvPr id="31" name="Textfeld 5">
                <a:extLst>
                  <a:ext uri="{FF2B5EF4-FFF2-40B4-BE49-F238E27FC236}">
                    <a16:creationId xmlns:a16="http://schemas.microsoft.com/office/drawing/2014/main" id="{6C791E6C-99A2-4113-BCFB-9DB30FF507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71416" y="4376539"/>
                <a:ext cx="833438" cy="25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r>
                  <a:rPr lang="de-CH" altLang="de-DE" sz="1650" b="1" dirty="0">
                    <a:solidFill>
                      <a:schemeClr val="bg1"/>
                    </a:solidFill>
                    <a:latin typeface="+mj-lt"/>
                  </a:rPr>
                  <a:t>−20%</a:t>
                </a:r>
              </a:p>
            </p:txBody>
          </p:sp>
        </p:grpSp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E5BFA212-F128-4BB4-BDFD-FBFB733F6778}"/>
                </a:ext>
              </a:extLst>
            </p:cNvPr>
            <p:cNvGrpSpPr/>
            <p:nvPr/>
          </p:nvGrpSpPr>
          <p:grpSpPr>
            <a:xfrm>
              <a:off x="5223098" y="4005064"/>
              <a:ext cx="1581150" cy="1342160"/>
              <a:chOff x="4655716" y="4005064"/>
              <a:chExt cx="1581150" cy="1342160"/>
            </a:xfrm>
          </p:grpSpPr>
          <p:pic>
            <p:nvPicPr>
              <p:cNvPr id="26" name="Grafik 14">
                <a:extLst>
                  <a:ext uri="{FF2B5EF4-FFF2-40B4-BE49-F238E27FC236}">
                    <a16:creationId xmlns:a16="http://schemas.microsoft.com/office/drawing/2014/main" id="{F60C71E5-9A8F-4FA9-8EFF-CDB70F7B43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5716" y="4005064"/>
                <a:ext cx="1581150" cy="1017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Textfeld 23">
                <a:extLst>
                  <a:ext uri="{FF2B5EF4-FFF2-40B4-BE49-F238E27FC236}">
                    <a16:creationId xmlns:a16="http://schemas.microsoft.com/office/drawing/2014/main" id="{3F9664B7-688B-41B3-8A24-DBFE49F31D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70041" y="5108376"/>
                <a:ext cx="933450" cy="238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B2B2B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0C0C0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DDDDDD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97000"/>
                  </a:lnSpc>
                  <a:spcBef>
                    <a:spcPct val="0"/>
                  </a:spcBef>
                  <a:buFontTx/>
                  <a:buNone/>
                </a:pPr>
                <a:r>
                  <a:rPr lang="de-CH" altLang="de-DE" sz="1600" b="1" dirty="0">
                    <a:solidFill>
                      <a:srgbClr val="375172"/>
                    </a:solidFill>
                    <a:latin typeface="+mj-lt"/>
                  </a:rPr>
                  <a:t>2030</a:t>
                </a:r>
              </a:p>
            </p:txBody>
          </p:sp>
          <p:sp>
            <p:nvSpPr>
              <p:cNvPr id="28" name="Textfeld 5">
                <a:extLst>
                  <a:ext uri="{FF2B5EF4-FFF2-40B4-BE49-F238E27FC236}">
                    <a16:creationId xmlns:a16="http://schemas.microsoft.com/office/drawing/2014/main" id="{E8BCECF6-3923-446A-B387-BA1166CF37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14491" y="4376539"/>
                <a:ext cx="831850" cy="25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r>
                  <a:rPr lang="de-CH" altLang="de-DE" sz="1650" b="1" dirty="0">
                    <a:solidFill>
                      <a:srgbClr val="375172"/>
                    </a:solidFill>
                    <a:effectLst>
                      <a:outerShdw dist="25400" dir="1620000" algn="ctr" rotWithShape="0">
                        <a:schemeClr val="bg1"/>
                      </a:outerShdw>
                    </a:effectLst>
                    <a:latin typeface="+mj-lt"/>
                  </a:rPr>
                  <a:t>−50%</a:t>
                </a:r>
              </a:p>
            </p:txBody>
          </p:sp>
        </p:grpSp>
        <p:sp>
          <p:nvSpPr>
            <p:cNvPr id="25" name="Pfeil nach rechts 14">
              <a:extLst>
                <a:ext uri="{FF2B5EF4-FFF2-40B4-BE49-F238E27FC236}">
                  <a16:creationId xmlns:a16="http://schemas.microsoft.com/office/drawing/2014/main" id="{BAEBB5A1-5A1E-450C-A2A3-FA2D01627FDA}"/>
                </a:ext>
              </a:extLst>
            </p:cNvPr>
            <p:cNvSpPr/>
            <p:nvPr/>
          </p:nvSpPr>
          <p:spPr bwMode="auto">
            <a:xfrm>
              <a:off x="4658129" y="4442574"/>
              <a:ext cx="417927" cy="312738"/>
            </a:xfrm>
            <a:prstGeom prst="rightArrow">
              <a:avLst/>
            </a:prstGeom>
            <a:solidFill>
              <a:srgbClr val="CCE7D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B450F7B4-2485-4AAD-B6E6-4F715E95072D}"/>
              </a:ext>
            </a:extLst>
          </p:cNvPr>
          <p:cNvSpPr txBox="1"/>
          <p:nvPr/>
        </p:nvSpPr>
        <p:spPr>
          <a:xfrm>
            <a:off x="9255001" y="6238077"/>
            <a:ext cx="2535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rgbClr val="375172"/>
                </a:solidFill>
                <a:latin typeface="+mn-lt"/>
              </a:rPr>
              <a:t>* </a:t>
            </a:r>
            <a:r>
              <a:rPr lang="de-CH" sz="1200" dirty="0" err="1">
                <a:solidFill>
                  <a:srgbClr val="375172"/>
                </a:solidFill>
                <a:latin typeface="+mn-lt"/>
              </a:rPr>
              <a:t>SAF</a:t>
            </a:r>
            <a:r>
              <a:rPr lang="de-CH" sz="1200" dirty="0">
                <a:solidFill>
                  <a:srgbClr val="375172"/>
                </a:solidFill>
                <a:latin typeface="+mn-lt"/>
              </a:rPr>
              <a:t> = </a:t>
            </a:r>
            <a:r>
              <a:rPr lang="de-CH" sz="1200" dirty="0" err="1">
                <a:solidFill>
                  <a:srgbClr val="375172"/>
                </a:solidFill>
                <a:latin typeface="+mn-lt"/>
              </a:rPr>
              <a:t>Sustainable</a:t>
            </a:r>
            <a:r>
              <a:rPr lang="de-CH" sz="1200" dirty="0">
                <a:solidFill>
                  <a:srgbClr val="375172"/>
                </a:solidFill>
                <a:latin typeface="+mn-lt"/>
              </a:rPr>
              <a:t> Aviation </a:t>
            </a:r>
            <a:r>
              <a:rPr lang="de-CH" sz="1200" dirty="0" err="1">
                <a:solidFill>
                  <a:srgbClr val="375172"/>
                </a:solidFill>
                <a:latin typeface="+mn-lt"/>
              </a:rPr>
              <a:t>Fuels</a:t>
            </a:r>
            <a:endParaRPr lang="de-CH" sz="1200" dirty="0">
              <a:solidFill>
                <a:srgbClr val="375172"/>
              </a:solidFill>
              <a:latin typeface="+mn-lt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D1B46CC6-EAD5-4072-9190-6D68D2B2D0DF}"/>
              </a:ext>
            </a:extLst>
          </p:cNvPr>
          <p:cNvSpPr txBox="1"/>
          <p:nvPr/>
        </p:nvSpPr>
        <p:spPr>
          <a:xfrm>
            <a:off x="9424653" y="4786574"/>
            <a:ext cx="2617557" cy="7165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>
            <a:spAutoFit/>
          </a:bodyPr>
          <a:lstStyle/>
          <a:p>
            <a:pPr>
              <a:lnSpc>
                <a:spcPct val="97000"/>
              </a:lnSpc>
              <a:defRPr/>
            </a:pPr>
            <a:r>
              <a:rPr lang="de-CH" sz="1600" dirty="0">
                <a:latin typeface="+mj-lt"/>
              </a:rPr>
              <a:t>Branchenvereinbarung mit Kehrichtverwertungs- anlagen</a:t>
            </a:r>
          </a:p>
        </p:txBody>
      </p:sp>
      <p:pic>
        <p:nvPicPr>
          <p:cNvPr id="34" name="Grafik 4">
            <a:extLst>
              <a:ext uri="{FF2B5EF4-FFF2-40B4-BE49-F238E27FC236}">
                <a16:creationId xmlns:a16="http://schemas.microsoft.com/office/drawing/2014/main" id="{497C8626-A739-42FD-8C53-FE9BE8B07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209" y="4641043"/>
            <a:ext cx="952486" cy="9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7AECF084-9261-4E0D-9DAD-858314ABC4D4}"/>
              </a:ext>
            </a:extLst>
          </p:cNvPr>
          <p:cNvSpPr txBox="1"/>
          <p:nvPr/>
        </p:nvSpPr>
        <p:spPr>
          <a:xfrm>
            <a:off x="8165125" y="5714537"/>
            <a:ext cx="2323364" cy="2388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>
            <a:spAutoFit/>
          </a:bodyPr>
          <a:lstStyle/>
          <a:p>
            <a:pPr>
              <a:lnSpc>
                <a:spcPct val="97000"/>
              </a:lnSpc>
              <a:defRPr/>
            </a:pPr>
            <a:r>
              <a:rPr lang="de-CH" sz="1600" dirty="0">
                <a:solidFill>
                  <a:srgbClr val="A94231"/>
                </a:solidFill>
                <a:latin typeface="+mj-lt"/>
              </a:rPr>
              <a:t>Berichterstattungspflicht</a:t>
            </a:r>
          </a:p>
        </p:txBody>
      </p:sp>
      <p:pic>
        <p:nvPicPr>
          <p:cNvPr id="36" name="Grafik 16">
            <a:extLst>
              <a:ext uri="{FF2B5EF4-FFF2-40B4-BE49-F238E27FC236}">
                <a16:creationId xmlns:a16="http://schemas.microsoft.com/office/drawing/2014/main" id="{2DAA4152-3166-41B0-89EF-A052D2545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16" y="4873810"/>
            <a:ext cx="10445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562F26CA-C5D8-4964-BB40-F56348739627}"/>
              </a:ext>
            </a:extLst>
          </p:cNvPr>
          <p:cNvSpPr txBox="1"/>
          <p:nvPr/>
        </p:nvSpPr>
        <p:spPr>
          <a:xfrm>
            <a:off x="1753543" y="5679537"/>
            <a:ext cx="1843673" cy="4776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>
            <a:spAutoFit/>
          </a:bodyPr>
          <a:lstStyle/>
          <a:p>
            <a:pPr>
              <a:lnSpc>
                <a:spcPct val="97000"/>
              </a:lnSpc>
              <a:defRPr/>
            </a:pPr>
            <a:r>
              <a:rPr lang="de-CH" sz="1600" dirty="0">
                <a:latin typeface="+mj-lt"/>
              </a:rPr>
              <a:t>Durch Agrarpolitik</a:t>
            </a:r>
          </a:p>
          <a:p>
            <a:pPr>
              <a:lnSpc>
                <a:spcPct val="97000"/>
              </a:lnSpc>
              <a:defRPr/>
            </a:pPr>
            <a:r>
              <a:rPr lang="de-CH" sz="1600" dirty="0">
                <a:latin typeface="+mj-lt"/>
              </a:rPr>
              <a:t>zu regeln</a:t>
            </a:r>
          </a:p>
        </p:txBody>
      </p:sp>
    </p:spTree>
    <p:extLst>
      <p:ext uri="{BB962C8B-B14F-4D97-AF65-F5344CB8AC3E}">
        <p14:creationId xmlns:p14="http://schemas.microsoft.com/office/powerpoint/2010/main" val="2048507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FAC35A5-6814-4F09-85BB-09782289F7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317DFA-885C-43E7-BE76-381DF289FD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Klima- und Innovationsgesetz • </a:t>
            </a:r>
            <a:r>
              <a:rPr lang="de-CH" b="0"/>
              <a:t>Netto-Null für die Wirtschaft, swisscleantech, 22. November 2023</a:t>
            </a:r>
            <a:endParaRPr lang="de-CH" b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C254862-2DFB-41B5-B347-678CA4DF5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9351"/>
            <a:ext cx="12192000" cy="5868648"/>
          </a:xfrm>
          <a:prstGeom prst="rect">
            <a:avLst/>
          </a:prstGeom>
        </p:spPr>
      </p:pic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211B86D2-A075-4DA7-88AF-ABFD8327F6FE}"/>
              </a:ext>
            </a:extLst>
          </p:cNvPr>
          <p:cNvSpPr txBox="1">
            <a:spLocks/>
          </p:cNvSpPr>
          <p:nvPr/>
        </p:nvSpPr>
        <p:spPr>
          <a:xfrm>
            <a:off x="1319741" y="4547804"/>
            <a:ext cx="9552517" cy="1168691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45720" rtlCol="0" anchor="t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CH" sz="4000" b="1" dirty="0"/>
              <a:t>Klimawandel in der Schweiz – ein Überblick</a:t>
            </a:r>
          </a:p>
          <a:p>
            <a:pPr algn="ctr"/>
            <a:endParaRPr lang="de-CH" b="1" dirty="0">
              <a:solidFill>
                <a:schemeClr val="bg1"/>
              </a:solidFill>
            </a:endParaRPr>
          </a:p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8920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923A637-EA22-4E30-99BF-6C7B6E2DEB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20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A4FEF09-2ECD-448E-AA0F-52EAC9BD171D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CH" sz="2800" dirty="0"/>
              <a:t>CO</a:t>
            </a:r>
            <a:r>
              <a:rPr lang="de-CH" sz="2800" baseline="-25000" dirty="0"/>
              <a:t>2</a:t>
            </a:r>
            <a:r>
              <a:rPr lang="de-CH" sz="2800" dirty="0"/>
              <a:t>-Gesetz nach 2024 – Ziele und </a:t>
            </a:r>
            <a:r>
              <a:rPr lang="de-CH" sz="2800" dirty="0">
                <a:solidFill>
                  <a:srgbClr val="00B050"/>
                </a:solidFill>
              </a:rPr>
              <a:t>diskutierte</a:t>
            </a:r>
            <a:r>
              <a:rPr lang="de-CH" sz="2800" dirty="0"/>
              <a:t> Instrumente</a:t>
            </a:r>
            <a:br>
              <a:rPr lang="de-CH" sz="2800" dirty="0"/>
            </a:br>
            <a:r>
              <a:rPr lang="de-CH" sz="2800" b="0" dirty="0"/>
              <a:t>(Mobilität)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2A41C1-EEDE-415C-8582-095691944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Mobilität und Klima – Netto Null 2050</a:t>
            </a:r>
            <a:r>
              <a:rPr lang="de-CH" b="0"/>
              <a:t> | SVI Schwerpunktthema, 07. November 2024</a:t>
            </a:r>
          </a:p>
          <a:p>
            <a:endParaRPr lang="de-CH" b="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DB0DB1B-E0F5-40D1-96DE-0360762A736C}"/>
              </a:ext>
            </a:extLst>
          </p:cNvPr>
          <p:cNvSpPr txBox="1"/>
          <p:nvPr/>
        </p:nvSpPr>
        <p:spPr>
          <a:xfrm>
            <a:off x="7225516" y="1009408"/>
            <a:ext cx="3118956" cy="7165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7000"/>
              </a:lnSpc>
              <a:defRPr/>
            </a:pPr>
            <a:r>
              <a:rPr lang="de-CH" sz="16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CO</a:t>
            </a:r>
            <a:r>
              <a:rPr lang="de-CH" sz="1600" b="1" baseline="-25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2</a:t>
            </a:r>
            <a:r>
              <a:rPr lang="de-CH" sz="16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-Abgabe auf Brennstoffen;</a:t>
            </a:r>
          </a:p>
          <a:p>
            <a:pPr algn="r">
              <a:lnSpc>
                <a:spcPct val="97000"/>
              </a:lnSpc>
              <a:defRPr/>
            </a:pPr>
            <a:r>
              <a:rPr lang="de-CH" sz="16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Verminderungsverpflichtungen;</a:t>
            </a:r>
          </a:p>
          <a:p>
            <a:pPr algn="r">
              <a:lnSpc>
                <a:spcPct val="97000"/>
              </a:lnSpc>
              <a:defRPr/>
            </a:pPr>
            <a:r>
              <a:rPr lang="de-CH" sz="16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Emissionshandel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938F717-3876-4A78-8A34-9BDCCB55FEC5}"/>
              </a:ext>
            </a:extLst>
          </p:cNvPr>
          <p:cNvSpPr/>
          <p:nvPr/>
        </p:nvSpPr>
        <p:spPr bwMode="auto">
          <a:xfrm>
            <a:off x="3071664" y="2169807"/>
            <a:ext cx="6192688" cy="3816424"/>
          </a:xfrm>
          <a:prstGeom prst="ellipse">
            <a:avLst/>
          </a:prstGeom>
          <a:noFill/>
          <a:ln w="76200" cap="flat" cmpd="sng" algn="ctr">
            <a:solidFill>
              <a:srgbClr val="CCE7D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CH">
              <a:latin typeface="+mj-lt"/>
            </a:endParaRPr>
          </a:p>
        </p:txBody>
      </p:sp>
      <p:pic>
        <p:nvPicPr>
          <p:cNvPr id="9" name="Grafik 2">
            <a:extLst>
              <a:ext uri="{FF2B5EF4-FFF2-40B4-BE49-F238E27FC236}">
                <a16:creationId xmlns:a16="http://schemas.microsoft.com/office/drawing/2014/main" id="{F156328B-F96B-494C-8E78-03165921A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40" y="2831456"/>
            <a:ext cx="1627564" cy="162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7">
            <a:extLst>
              <a:ext uri="{FF2B5EF4-FFF2-40B4-BE49-F238E27FC236}">
                <a16:creationId xmlns:a16="http://schemas.microsoft.com/office/drawing/2014/main" id="{A5185AB2-9D31-4B3F-AA59-50F9B8F8F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638" y="1563064"/>
            <a:ext cx="1396784" cy="139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2">
            <a:extLst>
              <a:ext uri="{FF2B5EF4-FFF2-40B4-BE49-F238E27FC236}">
                <a16:creationId xmlns:a16="http://schemas.microsoft.com/office/drawing/2014/main" id="{F3864640-5E8B-4E58-A61A-94D7E044A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648" y="1576470"/>
            <a:ext cx="1167057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A339032-7467-4C0C-B225-37734065BA1E}"/>
              </a:ext>
            </a:extLst>
          </p:cNvPr>
          <p:cNvSpPr txBox="1"/>
          <p:nvPr/>
        </p:nvSpPr>
        <p:spPr>
          <a:xfrm>
            <a:off x="193597" y="3271852"/>
            <a:ext cx="2248827" cy="238847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0000"/>
            </a:solidFill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7000"/>
              </a:lnSpc>
              <a:defRPr/>
            </a:pPr>
            <a:r>
              <a:rPr lang="de-CH" sz="16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CO</a:t>
            </a:r>
            <a:r>
              <a:rPr lang="de-CH" sz="1600" b="1" baseline="-25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2</a:t>
            </a:r>
            <a:r>
              <a:rPr lang="de-CH" sz="16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-Kompensation</a:t>
            </a:r>
            <a:r>
              <a:rPr lang="de-CH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;</a:t>
            </a:r>
          </a:p>
          <a:p>
            <a:pPr>
              <a:lnSpc>
                <a:spcPct val="97000"/>
              </a:lnSpc>
              <a:defRPr/>
            </a:pPr>
            <a:r>
              <a:rPr lang="de-CH" sz="1600" dirty="0">
                <a:solidFill>
                  <a:srgbClr val="00B050"/>
                </a:solidFill>
                <a:latin typeface="+mj-lt"/>
              </a:rPr>
              <a:t>CH-</a:t>
            </a:r>
            <a:r>
              <a:rPr lang="de-CH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CO</a:t>
            </a:r>
            <a:r>
              <a:rPr lang="de-CH" sz="1600" baseline="-25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2</a:t>
            </a:r>
            <a:r>
              <a:rPr lang="de-CH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-Zielwerte;</a:t>
            </a:r>
          </a:p>
          <a:p>
            <a:pPr>
              <a:lnSpc>
                <a:spcPct val="97000"/>
              </a:lnSpc>
              <a:defRPr/>
            </a:pPr>
            <a:r>
              <a:rPr lang="de-CH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Förderungen: </a:t>
            </a:r>
          </a:p>
          <a:p>
            <a:pPr>
              <a:lnSpc>
                <a:spcPct val="97000"/>
              </a:lnSpc>
              <a:tabLst>
                <a:tab pos="93663" algn="l"/>
              </a:tabLst>
              <a:defRPr/>
            </a:pPr>
            <a:r>
              <a:rPr lang="de-CH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	int. Zugverbindungen;</a:t>
            </a:r>
          </a:p>
          <a:p>
            <a:pPr>
              <a:lnSpc>
                <a:spcPct val="97000"/>
              </a:lnSpc>
              <a:tabLst>
                <a:tab pos="93663" algn="l"/>
              </a:tabLst>
              <a:defRPr/>
            </a:pPr>
            <a:r>
              <a:rPr lang="de-CH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	Elektrifizierung öV</a:t>
            </a:r>
          </a:p>
          <a:p>
            <a:pPr>
              <a:lnSpc>
                <a:spcPct val="97000"/>
              </a:lnSpc>
              <a:tabLst>
                <a:tab pos="93663" algn="l"/>
              </a:tabLst>
              <a:defRPr/>
            </a:pPr>
            <a:r>
              <a:rPr lang="de-CH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	</a:t>
            </a:r>
            <a:r>
              <a:rPr lang="de-CH" sz="1600" dirty="0">
                <a:solidFill>
                  <a:srgbClr val="00B050"/>
                </a:solidFill>
                <a:latin typeface="+mj-lt"/>
              </a:rPr>
              <a:t>Ladestationen</a:t>
            </a:r>
          </a:p>
          <a:p>
            <a:pPr>
              <a:lnSpc>
                <a:spcPct val="97000"/>
              </a:lnSpc>
              <a:tabLst>
                <a:tab pos="93663" algn="l"/>
              </a:tabLst>
              <a:defRPr/>
            </a:pPr>
            <a:r>
              <a:rPr lang="de-CH" sz="1600" dirty="0">
                <a:solidFill>
                  <a:srgbClr val="00B050"/>
                </a:solidFill>
                <a:latin typeface="+mj-lt"/>
              </a:rPr>
              <a:t>CO</a:t>
            </a:r>
            <a:r>
              <a:rPr lang="de-CH" sz="1600" baseline="-25000" dirty="0">
                <a:solidFill>
                  <a:srgbClr val="00B050"/>
                </a:solidFill>
                <a:latin typeface="+mj-lt"/>
              </a:rPr>
              <a:t>2</a:t>
            </a:r>
            <a:r>
              <a:rPr lang="de-CH" sz="1600" dirty="0">
                <a:solidFill>
                  <a:srgbClr val="00B050"/>
                </a:solidFill>
                <a:latin typeface="+mj-lt"/>
              </a:rPr>
              <a:t>-Abgabe auf TS</a:t>
            </a:r>
          </a:p>
          <a:p>
            <a:pPr>
              <a:lnSpc>
                <a:spcPct val="97000"/>
              </a:lnSpc>
              <a:tabLst>
                <a:tab pos="93663" algn="l"/>
              </a:tabLst>
              <a:defRPr/>
            </a:pPr>
            <a:r>
              <a:rPr lang="de-CH" sz="1600" dirty="0">
                <a:solidFill>
                  <a:srgbClr val="00B050"/>
                </a:solidFill>
                <a:latin typeface="+mj-lt"/>
              </a:rPr>
              <a:t>«</a:t>
            </a:r>
            <a:r>
              <a:rPr lang="de-CH" sz="1600" dirty="0" err="1">
                <a:solidFill>
                  <a:srgbClr val="00B050"/>
                </a:solidFill>
                <a:latin typeface="+mj-lt"/>
              </a:rPr>
              <a:t>Verbrennerverbot</a:t>
            </a:r>
            <a:r>
              <a:rPr lang="de-CH" sz="1600" dirty="0">
                <a:solidFill>
                  <a:srgbClr val="00B050"/>
                </a:solidFill>
                <a:latin typeface="+mj-lt"/>
              </a:rPr>
              <a:t>»</a:t>
            </a:r>
          </a:p>
          <a:p>
            <a:pPr>
              <a:lnSpc>
                <a:spcPct val="97000"/>
              </a:lnSpc>
              <a:tabLst>
                <a:tab pos="93663" algn="l"/>
              </a:tabLst>
              <a:defRPr/>
            </a:pPr>
            <a:r>
              <a:rPr lang="de-CH" sz="1600" dirty="0">
                <a:solidFill>
                  <a:srgbClr val="00B050"/>
                </a:solidFill>
                <a:latin typeface="+mj-lt"/>
              </a:rPr>
              <a:t>Emissionshandel II</a:t>
            </a:r>
          </a:p>
          <a:p>
            <a:pPr>
              <a:lnSpc>
                <a:spcPct val="97000"/>
              </a:lnSpc>
              <a:tabLst>
                <a:tab pos="93663" algn="l"/>
              </a:tabLst>
              <a:defRPr/>
            </a:pPr>
            <a:r>
              <a:rPr lang="de-CH" sz="1600" dirty="0" err="1">
                <a:solidFill>
                  <a:srgbClr val="00B050"/>
                </a:solidFill>
                <a:latin typeface="+mj-lt"/>
              </a:rPr>
              <a:t>Beimischpflicht</a:t>
            </a:r>
            <a:r>
              <a:rPr lang="de-CH" sz="1600" dirty="0">
                <a:solidFill>
                  <a:srgbClr val="00B050"/>
                </a:solidFill>
                <a:latin typeface="+mj-lt"/>
              </a:rPr>
              <a:t> </a:t>
            </a:r>
            <a:r>
              <a:rPr lang="de-CH" sz="1600" dirty="0" err="1">
                <a:solidFill>
                  <a:srgbClr val="00B050"/>
                </a:solidFill>
                <a:latin typeface="+mj-lt"/>
              </a:rPr>
              <a:t>eTS</a:t>
            </a:r>
            <a:endParaRPr lang="de-CH" sz="16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E8148DF-01C2-4AEF-85F5-BE144F8F2C89}"/>
              </a:ext>
            </a:extLst>
          </p:cNvPr>
          <p:cNvSpPr txBox="1"/>
          <p:nvPr/>
        </p:nvSpPr>
        <p:spPr>
          <a:xfrm>
            <a:off x="1318482" y="1360299"/>
            <a:ext cx="2861936" cy="7165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>
            <a:spAutoFit/>
          </a:bodyPr>
          <a:lstStyle/>
          <a:p>
            <a:pPr>
              <a:lnSpc>
                <a:spcPct val="97000"/>
              </a:lnSpc>
              <a:defRPr/>
            </a:pPr>
            <a:r>
              <a:rPr lang="de-CH" sz="16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CO</a:t>
            </a:r>
            <a:r>
              <a:rPr lang="de-CH" sz="1600" b="1" baseline="-25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2</a:t>
            </a:r>
            <a:r>
              <a:rPr lang="de-CH" sz="16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-Abgabe auf Brennstoffe</a:t>
            </a:r>
            <a:r>
              <a:rPr lang="de-CH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;</a:t>
            </a:r>
          </a:p>
          <a:p>
            <a:pPr>
              <a:lnSpc>
                <a:spcPct val="97000"/>
              </a:lnSpc>
              <a:defRPr/>
            </a:pPr>
            <a:r>
              <a:rPr lang="de-CH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Gebäudeprogramm;</a:t>
            </a:r>
          </a:p>
          <a:p>
            <a:pPr>
              <a:lnSpc>
                <a:spcPct val="97000"/>
              </a:lnSpc>
              <a:defRPr/>
            </a:pPr>
            <a:r>
              <a:rPr lang="de-CH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Förderung erneuerbare Wärme</a:t>
            </a:r>
          </a:p>
        </p:txBody>
      </p:sp>
      <p:pic>
        <p:nvPicPr>
          <p:cNvPr id="14" name="Grafik 8">
            <a:extLst>
              <a:ext uri="{FF2B5EF4-FFF2-40B4-BE49-F238E27FC236}">
                <a16:creationId xmlns:a16="http://schemas.microsoft.com/office/drawing/2014/main" id="{83054751-4952-4711-A1FD-E39CC1B4C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251" y="2171025"/>
            <a:ext cx="1182830" cy="118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14C0E395-51D8-4654-B5F6-CE0C6134994D}"/>
              </a:ext>
            </a:extLst>
          </p:cNvPr>
          <p:cNvSpPr txBox="1"/>
          <p:nvPr/>
        </p:nvSpPr>
        <p:spPr>
          <a:xfrm>
            <a:off x="9102848" y="2164862"/>
            <a:ext cx="1946603" cy="9553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7000"/>
              </a:lnSpc>
              <a:defRPr/>
            </a:pPr>
            <a:r>
              <a:rPr lang="de-CH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Klimaprogramm: Klimakompetenz in Gemeinden und Ausbildung</a:t>
            </a:r>
          </a:p>
        </p:txBody>
      </p:sp>
      <p:pic>
        <p:nvPicPr>
          <p:cNvPr id="16" name="Grafik 11">
            <a:extLst>
              <a:ext uri="{FF2B5EF4-FFF2-40B4-BE49-F238E27FC236}">
                <a16:creationId xmlns:a16="http://schemas.microsoft.com/office/drawing/2014/main" id="{6181DFDA-2089-40E0-9485-BAB37B399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200" y="5281530"/>
            <a:ext cx="906930" cy="90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CCB921FF-A28D-4F3E-9513-1C6724459E9B}"/>
              </a:ext>
            </a:extLst>
          </p:cNvPr>
          <p:cNvGrpSpPr/>
          <p:nvPr/>
        </p:nvGrpSpPr>
        <p:grpSpPr>
          <a:xfrm>
            <a:off x="8730370" y="3451100"/>
            <a:ext cx="1067964" cy="1029145"/>
            <a:chOff x="8621689" y="4140350"/>
            <a:chExt cx="1067964" cy="1029145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66665FF9-A73A-4C84-B0B1-6EE77E806937}"/>
                </a:ext>
              </a:extLst>
            </p:cNvPr>
            <p:cNvSpPr/>
            <p:nvPr/>
          </p:nvSpPr>
          <p:spPr>
            <a:xfrm>
              <a:off x="8621689" y="4140350"/>
              <a:ext cx="1067964" cy="1029145"/>
            </a:xfrm>
            <a:prstGeom prst="ellipse">
              <a:avLst/>
            </a:prstGeom>
            <a:ln w="9525">
              <a:solidFill>
                <a:srgbClr val="37517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 dirty="0" err="1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D751D238-D1FD-48BD-855D-6003ACFCFAED}"/>
                </a:ext>
              </a:extLst>
            </p:cNvPr>
            <p:cNvSpPr/>
            <p:nvPr/>
          </p:nvSpPr>
          <p:spPr>
            <a:xfrm>
              <a:off x="8671206" y="4188067"/>
              <a:ext cx="968931" cy="933711"/>
            </a:xfrm>
            <a:prstGeom prst="ellipse">
              <a:avLst/>
            </a:prstGeom>
            <a:solidFill>
              <a:srgbClr val="375172"/>
            </a:solidFill>
            <a:ln w="9525">
              <a:solidFill>
                <a:srgbClr val="37517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 dirty="0" err="1"/>
            </a:p>
          </p:txBody>
        </p:sp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B6F3FB74-9AEE-4FC7-9AE1-C3CD2A644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97888" y="4340700"/>
              <a:ext cx="606698" cy="634863"/>
            </a:xfrm>
            <a:prstGeom prst="rect">
              <a:avLst/>
            </a:prstGeom>
          </p:spPr>
        </p:pic>
      </p:grpSp>
      <p:sp>
        <p:nvSpPr>
          <p:cNvPr id="21" name="Textfeld 20">
            <a:extLst>
              <a:ext uri="{FF2B5EF4-FFF2-40B4-BE49-F238E27FC236}">
                <a16:creationId xmlns:a16="http://schemas.microsoft.com/office/drawing/2014/main" id="{0D540CC2-4512-41A0-815B-6E591ACD03F8}"/>
              </a:ext>
            </a:extLst>
          </p:cNvPr>
          <p:cNvSpPr txBox="1"/>
          <p:nvPr/>
        </p:nvSpPr>
        <p:spPr>
          <a:xfrm>
            <a:off x="9882498" y="3660184"/>
            <a:ext cx="1907614" cy="95539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0000"/>
            </a:solidFill>
          </a:ln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7000"/>
              </a:lnSpc>
              <a:defRPr/>
            </a:pPr>
            <a:r>
              <a:rPr lang="de-CH" sz="16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Emissionshandel</a:t>
            </a:r>
            <a:r>
              <a:rPr lang="de-CH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;</a:t>
            </a:r>
          </a:p>
          <a:p>
            <a:pPr algn="r">
              <a:lnSpc>
                <a:spcPct val="97000"/>
              </a:lnSpc>
              <a:defRPr/>
            </a:pPr>
            <a:r>
              <a:rPr lang="de-CH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Förderung </a:t>
            </a:r>
            <a:r>
              <a:rPr lang="de-CH" sz="1600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SAF</a:t>
            </a:r>
            <a:r>
              <a:rPr lang="de-CH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*;</a:t>
            </a:r>
          </a:p>
          <a:p>
            <a:pPr algn="r">
              <a:lnSpc>
                <a:spcPct val="97000"/>
              </a:lnSpc>
              <a:defRPr/>
            </a:pPr>
            <a:r>
              <a:rPr lang="de-CH" sz="1600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Beimischpflicht</a:t>
            </a:r>
            <a:r>
              <a:rPr lang="de-CH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SAF*</a:t>
            </a:r>
          </a:p>
          <a:p>
            <a:pPr algn="r">
              <a:lnSpc>
                <a:spcPct val="97000"/>
              </a:lnSpc>
              <a:defRPr/>
            </a:pPr>
            <a:r>
              <a:rPr lang="de-CH" sz="1600" dirty="0">
                <a:solidFill>
                  <a:srgbClr val="00B050"/>
                </a:solidFill>
                <a:latin typeface="+mj-lt"/>
              </a:rPr>
              <a:t>Flugticketabgabe</a:t>
            </a: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1BC39295-5F97-4E44-B5E3-DFB7424B7CFF}"/>
              </a:ext>
            </a:extLst>
          </p:cNvPr>
          <p:cNvGrpSpPr/>
          <p:nvPr/>
        </p:nvGrpSpPr>
        <p:grpSpPr>
          <a:xfrm>
            <a:off x="4233638" y="3475780"/>
            <a:ext cx="3878586" cy="1361894"/>
            <a:chOff x="2915816" y="4005064"/>
            <a:chExt cx="3888432" cy="1342160"/>
          </a:xfrm>
        </p:grpSpPr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id="{5173BD9D-D0C2-43A0-880B-676E39E60BB3}"/>
                </a:ext>
              </a:extLst>
            </p:cNvPr>
            <p:cNvGrpSpPr/>
            <p:nvPr/>
          </p:nvGrpSpPr>
          <p:grpSpPr>
            <a:xfrm>
              <a:off x="2915816" y="4005064"/>
              <a:ext cx="1579563" cy="1342160"/>
              <a:chOff x="2915816" y="4005064"/>
              <a:chExt cx="1579563" cy="1342160"/>
            </a:xfrm>
          </p:grpSpPr>
          <p:pic>
            <p:nvPicPr>
              <p:cNvPr id="29" name="Grafik 12">
                <a:extLst>
                  <a:ext uri="{FF2B5EF4-FFF2-40B4-BE49-F238E27FC236}">
                    <a16:creationId xmlns:a16="http://schemas.microsoft.com/office/drawing/2014/main" id="{7E92E066-96E0-4EB9-8171-D5B82B5179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5816" y="4005064"/>
                <a:ext cx="1579563" cy="1017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Textfeld 22">
                <a:extLst>
                  <a:ext uri="{FF2B5EF4-FFF2-40B4-BE49-F238E27FC236}">
                    <a16:creationId xmlns:a16="http://schemas.microsoft.com/office/drawing/2014/main" id="{AC7D0F6C-A0A2-4527-949D-FC54E1CB66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4579" y="5108376"/>
                <a:ext cx="1027112" cy="238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B2B2B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0C0C0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DDDDDD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97000"/>
                  </a:lnSpc>
                  <a:spcBef>
                    <a:spcPct val="0"/>
                  </a:spcBef>
                  <a:buFontTx/>
                  <a:buNone/>
                </a:pPr>
                <a:r>
                  <a:rPr lang="de-CH" altLang="de-DE" sz="1600" b="1" dirty="0">
                    <a:solidFill>
                      <a:srgbClr val="375172"/>
                    </a:solidFill>
                    <a:latin typeface="+mj-lt"/>
                  </a:rPr>
                  <a:t>2020</a:t>
                </a:r>
              </a:p>
            </p:txBody>
          </p:sp>
          <p:sp>
            <p:nvSpPr>
              <p:cNvPr id="31" name="Textfeld 5">
                <a:extLst>
                  <a:ext uri="{FF2B5EF4-FFF2-40B4-BE49-F238E27FC236}">
                    <a16:creationId xmlns:a16="http://schemas.microsoft.com/office/drawing/2014/main" id="{6C791E6C-99A2-4113-BCFB-9DB30FF507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71416" y="4376539"/>
                <a:ext cx="833438" cy="25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r>
                  <a:rPr lang="de-CH" altLang="de-DE" sz="1650" b="1" dirty="0">
                    <a:solidFill>
                      <a:schemeClr val="bg1"/>
                    </a:solidFill>
                    <a:latin typeface="+mj-lt"/>
                  </a:rPr>
                  <a:t>−20%</a:t>
                </a:r>
              </a:p>
            </p:txBody>
          </p:sp>
        </p:grpSp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E5BFA212-F128-4BB4-BDFD-FBFB733F6778}"/>
                </a:ext>
              </a:extLst>
            </p:cNvPr>
            <p:cNvGrpSpPr/>
            <p:nvPr/>
          </p:nvGrpSpPr>
          <p:grpSpPr>
            <a:xfrm>
              <a:off x="5223098" y="4005064"/>
              <a:ext cx="1581150" cy="1342160"/>
              <a:chOff x="4655716" y="4005064"/>
              <a:chExt cx="1581150" cy="1342160"/>
            </a:xfrm>
          </p:grpSpPr>
          <p:pic>
            <p:nvPicPr>
              <p:cNvPr id="26" name="Grafik 14">
                <a:extLst>
                  <a:ext uri="{FF2B5EF4-FFF2-40B4-BE49-F238E27FC236}">
                    <a16:creationId xmlns:a16="http://schemas.microsoft.com/office/drawing/2014/main" id="{F60C71E5-9A8F-4FA9-8EFF-CDB70F7B43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5716" y="4005064"/>
                <a:ext cx="1581150" cy="1017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Textfeld 23">
                <a:extLst>
                  <a:ext uri="{FF2B5EF4-FFF2-40B4-BE49-F238E27FC236}">
                    <a16:creationId xmlns:a16="http://schemas.microsoft.com/office/drawing/2014/main" id="{3F9664B7-688B-41B3-8A24-DBFE49F31D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70041" y="5108376"/>
                <a:ext cx="933450" cy="238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B2B2B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0C0C0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DDDDDD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97000"/>
                  </a:lnSpc>
                  <a:spcBef>
                    <a:spcPct val="0"/>
                  </a:spcBef>
                  <a:buFontTx/>
                  <a:buNone/>
                </a:pPr>
                <a:r>
                  <a:rPr lang="de-CH" altLang="de-DE" sz="1600" b="1" dirty="0">
                    <a:solidFill>
                      <a:srgbClr val="375172"/>
                    </a:solidFill>
                    <a:latin typeface="+mj-lt"/>
                  </a:rPr>
                  <a:t>2030</a:t>
                </a:r>
              </a:p>
            </p:txBody>
          </p:sp>
          <p:sp>
            <p:nvSpPr>
              <p:cNvPr id="28" name="Textfeld 5">
                <a:extLst>
                  <a:ext uri="{FF2B5EF4-FFF2-40B4-BE49-F238E27FC236}">
                    <a16:creationId xmlns:a16="http://schemas.microsoft.com/office/drawing/2014/main" id="{E8BCECF6-3923-446A-B387-BA1166CF37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14491" y="4376539"/>
                <a:ext cx="831850" cy="25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r>
                  <a:rPr lang="de-CH" altLang="de-DE" sz="1650" b="1" dirty="0">
                    <a:solidFill>
                      <a:srgbClr val="375172"/>
                    </a:solidFill>
                    <a:effectLst>
                      <a:outerShdw dist="25400" dir="1620000" algn="ctr" rotWithShape="0">
                        <a:schemeClr val="bg1"/>
                      </a:outerShdw>
                    </a:effectLst>
                    <a:latin typeface="+mj-lt"/>
                  </a:rPr>
                  <a:t>−50%</a:t>
                </a:r>
              </a:p>
            </p:txBody>
          </p:sp>
        </p:grpSp>
        <p:sp>
          <p:nvSpPr>
            <p:cNvPr id="25" name="Pfeil nach rechts 14">
              <a:extLst>
                <a:ext uri="{FF2B5EF4-FFF2-40B4-BE49-F238E27FC236}">
                  <a16:creationId xmlns:a16="http://schemas.microsoft.com/office/drawing/2014/main" id="{BAEBB5A1-5A1E-450C-A2A3-FA2D01627FDA}"/>
                </a:ext>
              </a:extLst>
            </p:cNvPr>
            <p:cNvSpPr/>
            <p:nvPr/>
          </p:nvSpPr>
          <p:spPr bwMode="auto">
            <a:xfrm>
              <a:off x="4658129" y="4442574"/>
              <a:ext cx="417927" cy="312738"/>
            </a:xfrm>
            <a:prstGeom prst="rightArrow">
              <a:avLst/>
            </a:prstGeom>
            <a:solidFill>
              <a:srgbClr val="CCE7D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B450F7B4-2485-4AAD-B6E6-4F715E95072D}"/>
              </a:ext>
            </a:extLst>
          </p:cNvPr>
          <p:cNvSpPr txBox="1"/>
          <p:nvPr/>
        </p:nvSpPr>
        <p:spPr>
          <a:xfrm>
            <a:off x="9255001" y="6238077"/>
            <a:ext cx="2535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rgbClr val="375172"/>
                </a:solidFill>
                <a:latin typeface="+mn-lt"/>
              </a:rPr>
              <a:t>* </a:t>
            </a:r>
            <a:r>
              <a:rPr lang="de-CH" sz="1200" dirty="0" err="1">
                <a:solidFill>
                  <a:srgbClr val="375172"/>
                </a:solidFill>
                <a:latin typeface="+mn-lt"/>
              </a:rPr>
              <a:t>SAF</a:t>
            </a:r>
            <a:r>
              <a:rPr lang="de-CH" sz="1200" dirty="0">
                <a:solidFill>
                  <a:srgbClr val="375172"/>
                </a:solidFill>
                <a:latin typeface="+mn-lt"/>
              </a:rPr>
              <a:t> = </a:t>
            </a:r>
            <a:r>
              <a:rPr lang="de-CH" sz="1200" dirty="0" err="1">
                <a:solidFill>
                  <a:srgbClr val="375172"/>
                </a:solidFill>
                <a:latin typeface="+mn-lt"/>
              </a:rPr>
              <a:t>Sustainable</a:t>
            </a:r>
            <a:r>
              <a:rPr lang="de-CH" sz="1200" dirty="0">
                <a:solidFill>
                  <a:srgbClr val="375172"/>
                </a:solidFill>
                <a:latin typeface="+mn-lt"/>
              </a:rPr>
              <a:t> Aviation </a:t>
            </a:r>
            <a:r>
              <a:rPr lang="de-CH" sz="1200" dirty="0" err="1">
                <a:solidFill>
                  <a:srgbClr val="375172"/>
                </a:solidFill>
                <a:latin typeface="+mn-lt"/>
              </a:rPr>
              <a:t>Fuels</a:t>
            </a:r>
            <a:endParaRPr lang="de-CH" sz="1200" dirty="0">
              <a:solidFill>
                <a:srgbClr val="375172"/>
              </a:solidFill>
              <a:latin typeface="+mn-lt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D1B46CC6-EAD5-4072-9190-6D68D2B2D0DF}"/>
              </a:ext>
            </a:extLst>
          </p:cNvPr>
          <p:cNvSpPr txBox="1"/>
          <p:nvPr/>
        </p:nvSpPr>
        <p:spPr>
          <a:xfrm>
            <a:off x="9424653" y="4786574"/>
            <a:ext cx="2617557" cy="7165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>
            <a:spAutoFit/>
          </a:bodyPr>
          <a:lstStyle/>
          <a:p>
            <a:pPr>
              <a:lnSpc>
                <a:spcPct val="97000"/>
              </a:lnSpc>
              <a:defRPr/>
            </a:pPr>
            <a:r>
              <a:rPr lang="de-CH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Branchenvereinbarung mit Kehrichtverwertungs- anlagen</a:t>
            </a:r>
          </a:p>
        </p:txBody>
      </p:sp>
      <p:pic>
        <p:nvPicPr>
          <p:cNvPr id="34" name="Grafik 4">
            <a:extLst>
              <a:ext uri="{FF2B5EF4-FFF2-40B4-BE49-F238E27FC236}">
                <a16:creationId xmlns:a16="http://schemas.microsoft.com/office/drawing/2014/main" id="{497C8626-A739-42FD-8C53-FE9BE8B07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209" y="4641043"/>
            <a:ext cx="952486" cy="9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7AECF084-9261-4E0D-9DAD-858314ABC4D4}"/>
              </a:ext>
            </a:extLst>
          </p:cNvPr>
          <p:cNvSpPr txBox="1"/>
          <p:nvPr/>
        </p:nvSpPr>
        <p:spPr>
          <a:xfrm>
            <a:off x="8165125" y="5714537"/>
            <a:ext cx="2323364" cy="2388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>
            <a:spAutoFit/>
          </a:bodyPr>
          <a:lstStyle/>
          <a:p>
            <a:pPr>
              <a:lnSpc>
                <a:spcPct val="97000"/>
              </a:lnSpc>
              <a:defRPr/>
            </a:pPr>
            <a:r>
              <a:rPr lang="de-CH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Berichterstattungspflicht</a:t>
            </a:r>
          </a:p>
        </p:txBody>
      </p:sp>
      <p:pic>
        <p:nvPicPr>
          <p:cNvPr id="36" name="Grafik 16">
            <a:extLst>
              <a:ext uri="{FF2B5EF4-FFF2-40B4-BE49-F238E27FC236}">
                <a16:creationId xmlns:a16="http://schemas.microsoft.com/office/drawing/2014/main" id="{2DAA4152-3166-41B0-89EF-A052D2545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16" y="4873810"/>
            <a:ext cx="10445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562F26CA-C5D8-4964-BB40-F56348739627}"/>
              </a:ext>
            </a:extLst>
          </p:cNvPr>
          <p:cNvSpPr txBox="1"/>
          <p:nvPr/>
        </p:nvSpPr>
        <p:spPr>
          <a:xfrm>
            <a:off x="1753543" y="5682305"/>
            <a:ext cx="1843673" cy="4776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>
            <a:spAutoFit/>
          </a:bodyPr>
          <a:lstStyle/>
          <a:p>
            <a:pPr>
              <a:lnSpc>
                <a:spcPct val="97000"/>
              </a:lnSpc>
              <a:defRPr/>
            </a:pPr>
            <a:r>
              <a:rPr lang="de-CH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Durch Agrarpolitik</a:t>
            </a:r>
          </a:p>
          <a:p>
            <a:pPr>
              <a:lnSpc>
                <a:spcPct val="97000"/>
              </a:lnSpc>
              <a:defRPr/>
            </a:pPr>
            <a:r>
              <a:rPr lang="de-CH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zu regeln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A640564-B79F-4212-BCAC-BE30CCE71C5E}"/>
              </a:ext>
            </a:extLst>
          </p:cNvPr>
          <p:cNvSpPr txBox="1"/>
          <p:nvPr/>
        </p:nvSpPr>
        <p:spPr>
          <a:xfrm>
            <a:off x="4066155" y="3218581"/>
            <a:ext cx="4399112" cy="1754326"/>
          </a:xfrm>
          <a:prstGeom prst="rect">
            <a:avLst/>
          </a:prstGeom>
          <a:solidFill>
            <a:srgbClr val="00B0F0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dirty="0">
                <a:solidFill>
                  <a:schemeClr val="bg1"/>
                </a:solidFill>
                <a:latin typeface="+mn-lt"/>
              </a:rPr>
              <a:t>Was aktuell in der Politik kaum gelingt:</a:t>
            </a:r>
          </a:p>
          <a:p>
            <a:pPr marL="285750" indent="-285750">
              <a:buFontTx/>
              <a:buChar char="-"/>
            </a:pPr>
            <a:r>
              <a:rPr lang="de-CH" dirty="0">
                <a:solidFill>
                  <a:schemeClr val="bg1"/>
                </a:solidFill>
                <a:latin typeface="+mn-lt"/>
              </a:rPr>
              <a:t>Verursachergerechtigkeit</a:t>
            </a:r>
          </a:p>
          <a:p>
            <a:pPr marL="285750" indent="-285750">
              <a:buFontTx/>
              <a:buChar char="-"/>
            </a:pPr>
            <a:r>
              <a:rPr lang="de-CH" dirty="0">
                <a:solidFill>
                  <a:schemeClr val="bg1"/>
                </a:solidFill>
              </a:rPr>
              <a:t>Vorsorge</a:t>
            </a:r>
          </a:p>
          <a:p>
            <a:pPr marL="285750" indent="-285750">
              <a:buFontTx/>
              <a:buChar char="-"/>
            </a:pPr>
            <a:r>
              <a:rPr lang="de-CH" dirty="0">
                <a:solidFill>
                  <a:schemeClr val="bg1"/>
                </a:solidFill>
                <a:latin typeface="+mn-lt"/>
              </a:rPr>
              <a:t>Politikbereich verknüpfen – bspw. Gesundheit und Klima, Raumplanung und Klima etc</a:t>
            </a:r>
            <a:r>
              <a:rPr lang="de-CH" dirty="0">
                <a:solidFill>
                  <a:schemeClr val="bg1"/>
                </a:solidFill>
              </a:rPr>
              <a:t>.</a:t>
            </a:r>
            <a:endParaRPr lang="de-CH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838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2863BC1-14A3-4B93-A0B5-D3B1FC6C1B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21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398FA3F-87A6-4262-A452-CB0F4E95E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CH" sz="2800" dirty="0"/>
              <a:t>Entkoppelung von Wirtschaftswachstum und THG als Schlüssel (Schweiz)</a:t>
            </a:r>
            <a:endParaRPr lang="de-CH" sz="2800" dirty="0">
              <a:solidFill>
                <a:srgbClr val="0070C0"/>
              </a:solidFill>
            </a:endParaRP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111D9847-9A57-4B9F-867B-81FF17812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7200" y="6340501"/>
            <a:ext cx="7227019" cy="181584"/>
          </a:xfrm>
        </p:spPr>
        <p:txBody>
          <a:bodyPr/>
          <a:lstStyle/>
          <a:p>
            <a:r>
              <a:rPr lang="de-CH" dirty="0"/>
              <a:t>Mobilität und Klima – Netto Null 2050</a:t>
            </a:r>
            <a:r>
              <a:rPr lang="de-CH" b="0" dirty="0"/>
              <a:t> | SVI Schwerpunktthema, 07. November 2024</a:t>
            </a:r>
          </a:p>
        </p:txBody>
      </p:sp>
      <p:graphicFrame>
        <p:nvGraphicFramePr>
          <p:cNvPr id="2" name="Tabelle 4">
            <a:extLst>
              <a:ext uri="{FF2B5EF4-FFF2-40B4-BE49-F238E27FC236}">
                <a16:creationId xmlns:a16="http://schemas.microsoft.com/office/drawing/2014/main" id="{FFA50AE0-389B-4B02-A58D-B81790EB3A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459461"/>
              </p:ext>
            </p:extLst>
          </p:nvPr>
        </p:nvGraphicFramePr>
        <p:xfrm>
          <a:off x="1727199" y="1999956"/>
          <a:ext cx="9971256" cy="3563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2814">
                  <a:extLst>
                    <a:ext uri="{9D8B030D-6E8A-4147-A177-3AD203B41FA5}">
                      <a16:colId xmlns:a16="http://schemas.microsoft.com/office/drawing/2014/main" val="1162685411"/>
                    </a:ext>
                  </a:extLst>
                </a:gridCol>
                <a:gridCol w="2492814">
                  <a:extLst>
                    <a:ext uri="{9D8B030D-6E8A-4147-A177-3AD203B41FA5}">
                      <a16:colId xmlns:a16="http://schemas.microsoft.com/office/drawing/2014/main" val="3569722883"/>
                    </a:ext>
                  </a:extLst>
                </a:gridCol>
                <a:gridCol w="2492814">
                  <a:extLst>
                    <a:ext uri="{9D8B030D-6E8A-4147-A177-3AD203B41FA5}">
                      <a16:colId xmlns:a16="http://schemas.microsoft.com/office/drawing/2014/main" val="2895710099"/>
                    </a:ext>
                  </a:extLst>
                </a:gridCol>
                <a:gridCol w="2492814">
                  <a:extLst>
                    <a:ext uri="{9D8B030D-6E8A-4147-A177-3AD203B41FA5}">
                      <a16:colId xmlns:a16="http://schemas.microsoft.com/office/drawing/2014/main" val="373784389"/>
                    </a:ext>
                  </a:extLst>
                </a:gridCol>
              </a:tblGrid>
              <a:tr h="439419">
                <a:tc>
                  <a:txBody>
                    <a:bodyPr/>
                    <a:lstStyle/>
                    <a:p>
                      <a:r>
                        <a:rPr lang="de-CH" sz="2400" dirty="0"/>
                        <a:t>Kennzahl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dirty="0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Veränderung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678501"/>
                  </a:ext>
                </a:extLst>
              </a:tr>
              <a:tr h="550195">
                <a:tc>
                  <a:txBody>
                    <a:bodyPr/>
                    <a:lstStyle/>
                    <a:p>
                      <a:r>
                        <a:rPr lang="de-CH" sz="2400" dirty="0"/>
                        <a:t>Bevölkerung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dirty="0"/>
                        <a:t>6.67 Mio.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dirty="0"/>
                        <a:t>8.82 Mio.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400" b="1" dirty="0"/>
                        <a:t>+ 32%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896421"/>
                  </a:ext>
                </a:extLst>
              </a:tr>
              <a:tr h="726904">
                <a:tc>
                  <a:txBody>
                    <a:bodyPr/>
                    <a:lstStyle/>
                    <a:p>
                      <a:r>
                        <a:rPr lang="de-CH" sz="2400" dirty="0"/>
                        <a:t>Personenwagen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dirty="0"/>
                        <a:t>2.99 Mio.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dirty="0"/>
                        <a:t>4.70 Mio.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400" b="1" dirty="0"/>
                        <a:t>+ 57%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335133"/>
                  </a:ext>
                </a:extLst>
              </a:tr>
              <a:tr h="439419">
                <a:tc>
                  <a:txBody>
                    <a:bodyPr/>
                    <a:lstStyle/>
                    <a:p>
                      <a:r>
                        <a:rPr lang="de-CH" sz="2400" dirty="0"/>
                        <a:t>BIP real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dirty="0"/>
                        <a:t>456 Mrd. CHF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dirty="0"/>
                        <a:t>728 Mrd. CHF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400" b="1" dirty="0"/>
                        <a:t>+ 60%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745799"/>
                  </a:ext>
                </a:extLst>
              </a:tr>
              <a:tr h="439419">
                <a:tc>
                  <a:txBody>
                    <a:bodyPr/>
                    <a:lstStyle/>
                    <a:p>
                      <a:r>
                        <a:rPr lang="de-CH" sz="2400" dirty="0"/>
                        <a:t>Wohnfläche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dirty="0"/>
                        <a:t>300 Mio. </a:t>
                      </a:r>
                      <a:r>
                        <a:rPr lang="de-CH" sz="2400" dirty="0" err="1"/>
                        <a:t>m</a:t>
                      </a:r>
                      <a:r>
                        <a:rPr lang="de-CH" sz="2400" baseline="30000" dirty="0" err="1"/>
                        <a:t>2</a:t>
                      </a:r>
                      <a:endParaRPr lang="de-C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dirty="0"/>
                        <a:t>476 Mio. </a:t>
                      </a:r>
                      <a:r>
                        <a:rPr lang="de-CH" sz="2400" dirty="0" err="1"/>
                        <a:t>m</a:t>
                      </a:r>
                      <a:r>
                        <a:rPr lang="de-CH" sz="2400" baseline="30000" dirty="0" err="1"/>
                        <a:t>2</a:t>
                      </a:r>
                      <a:r>
                        <a:rPr lang="de-CH" sz="2400" baseline="30000" dirty="0"/>
                        <a:t>	</a:t>
                      </a:r>
                      <a:endParaRPr lang="de-C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400" b="1" dirty="0"/>
                        <a:t>+ 57%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094602"/>
                  </a:ext>
                </a:extLst>
              </a:tr>
              <a:tr h="439419">
                <a:tc>
                  <a:txBody>
                    <a:bodyPr/>
                    <a:lstStyle/>
                    <a:p>
                      <a:r>
                        <a:rPr lang="de-CH" sz="2400" dirty="0" err="1"/>
                        <a:t>Ind</a:t>
                      </a:r>
                      <a:r>
                        <a:rPr lang="de-CH" sz="2400" dirty="0"/>
                        <a:t>. Produktion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dirty="0"/>
                        <a:t>158.1 Mrd. CHF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dirty="0"/>
                        <a:t>185.4 Mrd. CHF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400" b="1" dirty="0"/>
                        <a:t>+ 17%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30543"/>
                  </a:ext>
                </a:extLst>
              </a:tr>
              <a:tr h="439419">
                <a:tc>
                  <a:txBody>
                    <a:bodyPr/>
                    <a:lstStyle/>
                    <a:p>
                      <a:r>
                        <a:rPr lang="de-CH" sz="2400" dirty="0">
                          <a:solidFill>
                            <a:srgbClr val="FF0000"/>
                          </a:solidFill>
                        </a:rPr>
                        <a:t>Treibhausgase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dirty="0">
                          <a:solidFill>
                            <a:srgbClr val="FF0000"/>
                          </a:solidFill>
                        </a:rPr>
                        <a:t>55.06 Mio. t</a:t>
                      </a:r>
                      <a:endParaRPr lang="de-C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dirty="0">
                          <a:solidFill>
                            <a:srgbClr val="FF0000"/>
                          </a:solidFill>
                        </a:rPr>
                        <a:t>41.6 Mio. t	 </a:t>
                      </a:r>
                      <a:endParaRPr lang="de-C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400" b="1" dirty="0">
                          <a:solidFill>
                            <a:srgbClr val="FF0000"/>
                          </a:solidFill>
                        </a:rPr>
                        <a:t> - 24%</a:t>
                      </a:r>
                      <a:endParaRPr lang="de-CH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756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956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FAC35A5-6814-4F09-85BB-09782289F7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22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317DFA-885C-43E7-BE76-381DF289FD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Klima- und Innovationsgesetz • </a:t>
            </a:r>
            <a:r>
              <a:rPr lang="de-CH" b="0"/>
              <a:t>Netto-Null für die Wirtschaft, swisscleantech, 22. November 2023</a:t>
            </a:r>
            <a:endParaRPr lang="de-CH" b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C254862-2DFB-41B5-B347-678CA4DF5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9351"/>
            <a:ext cx="12192000" cy="5868648"/>
          </a:xfrm>
          <a:prstGeom prst="rect">
            <a:avLst/>
          </a:prstGeom>
        </p:spPr>
      </p:pic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211B86D2-A075-4DA7-88AF-ABFD8327F6FE}"/>
              </a:ext>
            </a:extLst>
          </p:cNvPr>
          <p:cNvSpPr txBox="1">
            <a:spLocks/>
          </p:cNvSpPr>
          <p:nvPr/>
        </p:nvSpPr>
        <p:spPr>
          <a:xfrm>
            <a:off x="1319741" y="4547804"/>
            <a:ext cx="10378714" cy="1168691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45720" rtlCol="0" anchor="t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CH" sz="4000" b="1" dirty="0"/>
              <a:t>Fazit</a:t>
            </a:r>
          </a:p>
          <a:p>
            <a:pPr algn="ctr"/>
            <a:endParaRPr lang="de-CH" b="1" dirty="0">
              <a:solidFill>
                <a:schemeClr val="bg1"/>
              </a:solidFill>
            </a:endParaRPr>
          </a:p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47144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FE9CC2E-2A38-436F-97AD-473126FACE3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CH" sz="2400" dirty="0"/>
              <a:t>Netto-Null ist technisch machbar und wirtschaftlich tragbar.</a:t>
            </a:r>
          </a:p>
          <a:p>
            <a:r>
              <a:rPr lang="de-CH" sz="2400" dirty="0"/>
              <a:t>Netto-Null ist schlussendlich vor allem auch alternativlos.</a:t>
            </a:r>
          </a:p>
          <a:p>
            <a:r>
              <a:rPr lang="de-CH" sz="2400" dirty="0"/>
              <a:t>Die Schweiz ist auf dem Weg zu Netto-Null, aber es braucht zusätzliche Anstrengungen.</a:t>
            </a:r>
          </a:p>
          <a:p>
            <a:r>
              <a:rPr lang="de-CH" sz="2400" dirty="0"/>
              <a:t>Mobilität ist nicht auf Kurs – in der Schweiz und in vielen Ländern.</a:t>
            </a:r>
          </a:p>
          <a:p>
            <a:r>
              <a:rPr lang="de-CH" sz="2400" dirty="0"/>
              <a:t>Die Entkoppelung von Wirtschaftswachstum und Treibhausgasen ist (längst) vollbracht.</a:t>
            </a:r>
          </a:p>
          <a:p>
            <a:pPr marL="0" indent="0">
              <a:buNone/>
            </a:pPr>
            <a:endParaRPr lang="de-CH" sz="2400" dirty="0"/>
          </a:p>
          <a:p>
            <a:pPr marL="0" indent="0">
              <a:buNone/>
            </a:pPr>
            <a:r>
              <a:rPr lang="de-CH" sz="2400" dirty="0"/>
              <a:t>… und das Wichtigste: Netto-Null kann zu einem Apollo-Projekt für die Schweiz werden…</a:t>
            </a:r>
          </a:p>
          <a:p>
            <a:pPr lvl="1"/>
            <a:endParaRPr lang="de-CH" sz="2400" dirty="0"/>
          </a:p>
          <a:p>
            <a:endParaRPr lang="de-CH" sz="24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2863BC1-14A3-4B93-A0B5-D3B1FC6C1B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23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398FA3F-87A6-4262-A452-CB0F4E95E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CH" sz="2800" dirty="0"/>
              <a:t>Fazit</a:t>
            </a:r>
            <a:endParaRPr lang="de-CH" sz="2800" dirty="0">
              <a:solidFill>
                <a:srgbClr val="0070C0"/>
              </a:solidFill>
            </a:endParaRP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8A0FC88A-92F7-4F54-B097-7160D0976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7200" y="6340501"/>
            <a:ext cx="7227019" cy="181584"/>
          </a:xfrm>
        </p:spPr>
        <p:txBody>
          <a:bodyPr/>
          <a:lstStyle/>
          <a:p>
            <a:r>
              <a:rPr lang="de-CH" dirty="0"/>
              <a:t>Mobilität und Klima – Netto Null 2050</a:t>
            </a:r>
            <a:r>
              <a:rPr lang="de-CH" b="0" dirty="0"/>
              <a:t> | SVI Schwerpunktthema, 07. November 2024</a:t>
            </a:r>
          </a:p>
        </p:txBody>
      </p:sp>
    </p:spTree>
    <p:extLst>
      <p:ext uri="{BB962C8B-B14F-4D97-AF65-F5344CB8AC3E}">
        <p14:creationId xmlns:p14="http://schemas.microsoft.com/office/powerpoint/2010/main" val="3600014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E51C759-08F9-457B-A67B-D20D2893C2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4BA6D6-F30B-4F4F-AE0B-CBB490F28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7201" y="6340500"/>
            <a:ext cx="5771777" cy="172061"/>
          </a:xfrm>
        </p:spPr>
        <p:txBody>
          <a:bodyPr/>
          <a:lstStyle/>
          <a:p>
            <a:r>
              <a:rPr lang="de-CH"/>
              <a:t>IF.06 Klimaschutz in Unternehmen • SGES 2023</a:t>
            </a:r>
            <a:endParaRPr lang="de-CH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750EBF60-EAB3-4AEA-B350-A78D318873F0}"/>
              </a:ext>
            </a:extLst>
          </p:cNvPr>
          <p:cNvGrpSpPr/>
          <p:nvPr/>
        </p:nvGrpSpPr>
        <p:grpSpPr>
          <a:xfrm>
            <a:off x="0" y="1"/>
            <a:ext cx="12192000" cy="6858000"/>
            <a:chOff x="0" y="0"/>
            <a:chExt cx="9144000" cy="5143500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52626BE0-0F0C-4301-9A8D-81C53DFA13EE}"/>
                </a:ext>
              </a:extLst>
            </p:cNvPr>
            <p:cNvSpPr/>
            <p:nvPr/>
          </p:nvSpPr>
          <p:spPr bwMode="auto">
            <a:xfrm>
              <a:off x="1703512" y="260648"/>
              <a:ext cx="576064" cy="55770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endParaRPr lang="de-CH" sz="2400" dirty="0">
                <a:latin typeface="Arial" panose="020B0604020202020204" pitchFamily="34" charset="0"/>
              </a:endParaRPr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5E756EC1-F990-409B-A010-AD4111D82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3F996999-A7EE-473C-90B1-97DBBCA0A20B}"/>
                </a:ext>
              </a:extLst>
            </p:cNvPr>
            <p:cNvSpPr txBox="1"/>
            <p:nvPr/>
          </p:nvSpPr>
          <p:spPr>
            <a:xfrm>
              <a:off x="1246710" y="2891120"/>
              <a:ext cx="7588765" cy="73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800"/>
                </a:spcAft>
              </a:pPr>
              <a:r>
                <a:rPr lang="de-CH" sz="2667" dirty="0">
                  <a:solidFill>
                    <a:schemeClr val="bg1"/>
                  </a:solidFill>
                </a:rPr>
                <a:t>Vielen Dank für Ihre Aufmerksamkeit.</a:t>
              </a:r>
            </a:p>
            <a:p>
              <a:pPr algn="r">
                <a:spcAft>
                  <a:spcPts val="800"/>
                </a:spcAft>
              </a:pPr>
              <a:endParaRPr lang="de-CH" sz="24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68712FB3-7527-4D80-A80E-8CA9B1AC58AF}"/>
                </a:ext>
              </a:extLst>
            </p:cNvPr>
            <p:cNvSpPr txBox="1"/>
            <p:nvPr/>
          </p:nvSpPr>
          <p:spPr>
            <a:xfrm>
              <a:off x="263352" y="374287"/>
              <a:ext cx="7588765" cy="1731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Tx/>
                <a:buNone/>
              </a:pPr>
              <a:r>
                <a:rPr lang="en-US" altLang="de-DE" sz="2400" dirty="0">
                  <a:solidFill>
                    <a:schemeClr val="bg1"/>
                  </a:solidFill>
                </a:rPr>
                <a:t>“I believe that this nation should commit itself to achieving the goal, before this decade is out, of landing a man on the moon and returning him safely to the earth.”</a:t>
              </a:r>
            </a:p>
            <a:p>
              <a:pPr>
                <a:buFontTx/>
                <a:buNone/>
              </a:pPr>
              <a:endParaRPr lang="de-CH" altLang="de-DE" sz="2400" dirty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President John F. Kennedy</a:t>
              </a:r>
            </a:p>
            <a:p>
              <a:r>
                <a:rPr lang="en-US" sz="2400" dirty="0">
                  <a:solidFill>
                    <a:schemeClr val="bg1"/>
                  </a:solidFill>
                </a:rPr>
                <a:t>May 25, 1961 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72C09157-085C-47B1-BE5B-C1093E18DF9C}"/>
                </a:ext>
              </a:extLst>
            </p:cNvPr>
            <p:cNvSpPr txBox="1"/>
            <p:nvPr/>
          </p:nvSpPr>
          <p:spPr>
            <a:xfrm>
              <a:off x="8388665" y="4902116"/>
              <a:ext cx="708367" cy="20774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de-CH" sz="1200" i="1" dirty="0">
                  <a:solidFill>
                    <a:schemeClr val="bg1"/>
                  </a:solidFill>
                  <a:latin typeface="+mj-lt"/>
                </a:rPr>
                <a:t>Bild: NASA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C957D0D7-2D0A-4F55-BCB2-A6FEC52AB3BB}"/>
                </a:ext>
              </a:extLst>
            </p:cNvPr>
            <p:cNvSpPr txBox="1"/>
            <p:nvPr/>
          </p:nvSpPr>
          <p:spPr>
            <a:xfrm>
              <a:off x="6191484" y="3415443"/>
              <a:ext cx="2643993" cy="500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CH" sz="1867" dirty="0">
                  <a:solidFill>
                    <a:schemeClr val="bg1"/>
                  </a:solidFill>
                </a:rPr>
                <a:t>www.bafu.admin.ch/klima</a:t>
              </a:r>
              <a:br>
                <a:rPr lang="de-CH" sz="1867" dirty="0">
                  <a:solidFill>
                    <a:schemeClr val="bg1"/>
                  </a:solidFill>
                </a:rPr>
              </a:br>
              <a:r>
                <a:rPr lang="de-CH" sz="1867" dirty="0">
                  <a:solidFill>
                    <a:schemeClr val="bg1"/>
                  </a:solidFill>
                </a:rPr>
                <a:t>raphael.bucher@bafu.admin.ch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3273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8C8B858-DF12-4E09-9F22-A3EFF8BE9F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794649E9-5667-46BA-AD21-32F310DE2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CH" sz="2800" dirty="0"/>
              <a:t>Der Klimawandel ist sichtbar</a:t>
            </a:r>
            <a:br>
              <a:rPr lang="de-CH" sz="2800" dirty="0"/>
            </a:br>
            <a:r>
              <a:rPr lang="de-CH" sz="2800" dirty="0">
                <a:solidFill>
                  <a:srgbClr val="0070C0"/>
                </a:solidFill>
              </a:rPr>
              <a:t>Grosser Aletschgletscher</a:t>
            </a:r>
            <a:br>
              <a:rPr lang="de-CH" dirty="0"/>
            </a:b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BE1F81-E2D2-4E4F-B198-47AEAAEBA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dirty="0"/>
              <a:t>Mobilität und Klima – Netto Null 2050</a:t>
            </a:r>
            <a:r>
              <a:rPr lang="de-CH" b="0" dirty="0"/>
              <a:t> | SVI Schwerpunktthema, 07. November 2024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D8F3F11-F3A5-4AC5-8B4C-3B647FA1A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" y="1332001"/>
            <a:ext cx="12191805" cy="435341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D0858E42-ACAF-4AB4-B268-9C362FD551CA}"/>
              </a:ext>
            </a:extLst>
          </p:cNvPr>
          <p:cNvSpPr txBox="1"/>
          <p:nvPr/>
        </p:nvSpPr>
        <p:spPr>
          <a:xfrm>
            <a:off x="7250303" y="5894333"/>
            <a:ext cx="4941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>
                <a:latin typeface="+mn-lt"/>
              </a:rPr>
              <a:t>Quelle: </a:t>
            </a:r>
            <a:r>
              <a:rPr lang="de-CH" sz="1200" dirty="0">
                <a:latin typeface="+mn-lt"/>
                <a:hlinkClick r:id="rId4"/>
              </a:rPr>
              <a:t>https://interaktiv.tagesanzeiger.ch/2022/gletscher-prognosen/</a:t>
            </a:r>
            <a:endParaRPr lang="de-CH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2786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8C8B858-DF12-4E09-9F22-A3EFF8BE9F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794649E9-5667-46BA-AD21-32F310DE2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CH" sz="2800" dirty="0"/>
              <a:t>Der Klimawandel ist messbar</a:t>
            </a:r>
            <a:br>
              <a:rPr lang="de-CH" sz="2800" dirty="0"/>
            </a:br>
            <a:br>
              <a:rPr lang="de-CH" dirty="0"/>
            </a:br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6DAE59F-42B9-4B52-8805-E12E8CBB4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776" y="774270"/>
            <a:ext cx="8769682" cy="5309460"/>
          </a:xfrm>
          <a:prstGeom prst="rect">
            <a:avLst/>
          </a:prstGeom>
        </p:spPr>
      </p:pic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4F13BA54-7C5B-4B04-8F18-C56C594702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7200" y="6340501"/>
            <a:ext cx="7227019" cy="181584"/>
          </a:xfrm>
        </p:spPr>
        <p:txBody>
          <a:bodyPr/>
          <a:lstStyle/>
          <a:p>
            <a:r>
              <a:rPr lang="de-CH" dirty="0"/>
              <a:t>Mobilität und Klima – Netto Null 2050</a:t>
            </a:r>
            <a:r>
              <a:rPr lang="de-CH" b="0" dirty="0"/>
              <a:t> | SVI Schwerpunktthema, 07. November 2024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3736B6B-7324-4300-B7E3-2FE2C534EF73}"/>
              </a:ext>
            </a:extLst>
          </p:cNvPr>
          <p:cNvSpPr txBox="1"/>
          <p:nvPr/>
        </p:nvSpPr>
        <p:spPr>
          <a:xfrm>
            <a:off x="9273209" y="809496"/>
            <a:ext cx="2554455" cy="369332"/>
          </a:xfrm>
          <a:prstGeom prst="rect">
            <a:avLst/>
          </a:prstGeom>
          <a:noFill/>
          <a:ln w="28575">
            <a:solidFill>
              <a:srgbClr val="CB181C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>
                <a:latin typeface="+mn-lt"/>
              </a:rPr>
              <a:t>Global: +1,45° Celsius</a:t>
            </a:r>
          </a:p>
        </p:txBody>
      </p:sp>
    </p:spTree>
    <p:extLst>
      <p:ext uri="{BB962C8B-B14F-4D97-AF65-F5344CB8AC3E}">
        <p14:creationId xmlns:p14="http://schemas.microsoft.com/office/powerpoint/2010/main" val="52406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8C8B858-DF12-4E09-9F22-A3EFF8BE9F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794649E9-5667-46BA-AD21-32F310DE2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CH" sz="2800" dirty="0"/>
              <a:t>Und nicht nur die Temperatur ändert sich…</a:t>
            </a:r>
            <a:endParaRPr lang="de-CH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6D3C53D5-EBD8-4339-98E3-4DA751C9D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7200" y="6340501"/>
            <a:ext cx="7227019" cy="181584"/>
          </a:xfrm>
        </p:spPr>
        <p:txBody>
          <a:bodyPr/>
          <a:lstStyle/>
          <a:p>
            <a:r>
              <a:rPr lang="de-CH" dirty="0"/>
              <a:t>Mobilität und Klima – Netto Null 2050</a:t>
            </a:r>
            <a:r>
              <a:rPr lang="de-CH" b="0" dirty="0"/>
              <a:t> | SVI Schwerpunktthema, 07. November 2024</a:t>
            </a:r>
          </a:p>
        </p:txBody>
      </p:sp>
      <p:pic>
        <p:nvPicPr>
          <p:cNvPr id="2" name="Picture 2" descr="Grafik, welche die Veränderung verschiedener Aspekte des Klimas zusammenfasst.">
            <a:extLst>
              <a:ext uri="{FF2B5EF4-FFF2-40B4-BE49-F238E27FC236}">
                <a16:creationId xmlns:a16="http://schemas.microsoft.com/office/drawing/2014/main" id="{07B2D12E-3451-4821-BD0E-9211CE2D1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12" y="780221"/>
            <a:ext cx="7817576" cy="529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417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FAC35A5-6814-4F09-85BB-09782289F7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317DFA-885C-43E7-BE76-381DF289FD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Klima- und Innovationsgesetz • </a:t>
            </a:r>
            <a:r>
              <a:rPr lang="de-CH" b="0"/>
              <a:t>Netto-Null für die Wirtschaft, swisscleantech, 22. November 2023</a:t>
            </a:r>
            <a:endParaRPr lang="de-CH" b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C254862-2DFB-41B5-B347-678CA4DF5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9351"/>
            <a:ext cx="12192000" cy="5868648"/>
          </a:xfrm>
          <a:prstGeom prst="rect">
            <a:avLst/>
          </a:prstGeom>
        </p:spPr>
      </p:pic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211B86D2-A075-4DA7-88AF-ABFD8327F6FE}"/>
              </a:ext>
            </a:extLst>
          </p:cNvPr>
          <p:cNvSpPr txBox="1">
            <a:spLocks/>
          </p:cNvSpPr>
          <p:nvPr/>
        </p:nvSpPr>
        <p:spPr>
          <a:xfrm>
            <a:off x="1319741" y="4547804"/>
            <a:ext cx="9552517" cy="1168691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45720" rtlCol="0" anchor="t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CH" sz="4000" b="1" dirty="0"/>
              <a:t>Klimapolitik der Schweiz – ein Ausblick</a:t>
            </a:r>
          </a:p>
          <a:p>
            <a:pPr algn="ctr"/>
            <a:endParaRPr lang="de-CH" b="1" dirty="0">
              <a:solidFill>
                <a:schemeClr val="bg1"/>
              </a:solidFill>
            </a:endParaRPr>
          </a:p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47794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8C8B858-DF12-4E09-9F22-A3EFF8BE9F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794649E9-5667-46BA-AD21-32F310DE2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CH" sz="2800" dirty="0"/>
              <a:t>Die Emissionslandschaft der Schweiz gestern und heute</a:t>
            </a:r>
            <a:br>
              <a:rPr lang="de-CH" sz="2800" dirty="0"/>
            </a:br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05205BE-8465-4197-9B83-381306B43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030" y="1038996"/>
            <a:ext cx="8241940" cy="4375923"/>
          </a:xfrm>
          <a:prstGeom prst="rect">
            <a:avLst/>
          </a:prstGeom>
        </p:spPr>
      </p:pic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9678DAEB-7FB0-4EF6-ACF4-1DE74A6892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7200" y="6340501"/>
            <a:ext cx="7227019" cy="181584"/>
          </a:xfrm>
        </p:spPr>
        <p:txBody>
          <a:bodyPr/>
          <a:lstStyle/>
          <a:p>
            <a:r>
              <a:rPr lang="de-CH" dirty="0"/>
              <a:t>Mobilität und Klima – Netto Null 2050</a:t>
            </a:r>
            <a:r>
              <a:rPr lang="de-CH" b="0" dirty="0"/>
              <a:t> | SVI Schwerpunktthema, 07. November 2024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642AA11-4DB1-4D43-B413-55FB75A18247}"/>
              </a:ext>
            </a:extLst>
          </p:cNvPr>
          <p:cNvSpPr txBox="1"/>
          <p:nvPr/>
        </p:nvSpPr>
        <p:spPr>
          <a:xfrm>
            <a:off x="3345084" y="5636872"/>
            <a:ext cx="869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latin typeface="+mn-lt"/>
              </a:rPr>
              <a:t>Total 2022: 41.6 Mio. Tonnen CO</a:t>
            </a:r>
            <a:r>
              <a:rPr lang="de-CH" sz="2400" baseline="-25000" dirty="0">
                <a:latin typeface="+mn-lt"/>
              </a:rPr>
              <a:t>2</a:t>
            </a:r>
            <a:r>
              <a:rPr lang="de-CH" sz="2400" dirty="0">
                <a:latin typeface="+mn-lt"/>
              </a:rPr>
              <a:t>eq (-24% gegenüber 1990)</a:t>
            </a:r>
          </a:p>
        </p:txBody>
      </p:sp>
    </p:spTree>
    <p:extLst>
      <p:ext uri="{BB962C8B-B14F-4D97-AF65-F5344CB8AC3E}">
        <p14:creationId xmlns:p14="http://schemas.microsoft.com/office/powerpoint/2010/main" val="2152334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8C8B858-DF12-4E09-9F22-A3EFF8BE9F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794649E9-5667-46BA-AD21-32F310DE2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CH" sz="2800" dirty="0"/>
              <a:t>Die Emissionslandschaft der Schweiz gestern und heute</a:t>
            </a:r>
            <a:br>
              <a:rPr lang="de-CH" sz="2800" dirty="0"/>
            </a:br>
            <a:endParaRPr lang="de-CH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9678DAEB-7FB0-4EF6-ACF4-1DE74A6892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7200" y="6340501"/>
            <a:ext cx="7227019" cy="181584"/>
          </a:xfrm>
        </p:spPr>
        <p:txBody>
          <a:bodyPr/>
          <a:lstStyle/>
          <a:p>
            <a:r>
              <a:rPr lang="de-CH" dirty="0"/>
              <a:t>Mobilität und Klima – Netto Null 2050</a:t>
            </a:r>
            <a:r>
              <a:rPr lang="de-CH" b="0" dirty="0"/>
              <a:t> | SVI Schwerpunktthema, 07. November 2024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642AA11-4DB1-4D43-B413-55FB75A18247}"/>
              </a:ext>
            </a:extLst>
          </p:cNvPr>
          <p:cNvSpPr txBox="1"/>
          <p:nvPr/>
        </p:nvSpPr>
        <p:spPr>
          <a:xfrm>
            <a:off x="1914426" y="5797870"/>
            <a:ext cx="9598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dirty="0">
                <a:latin typeface="+mn-lt"/>
              </a:rPr>
              <a:t>Mobilität 2022: 13.6 Mio. Tonnen CO</a:t>
            </a:r>
            <a:r>
              <a:rPr lang="de-CH" sz="2400" baseline="-25000" dirty="0">
                <a:latin typeface="+mn-lt"/>
              </a:rPr>
              <a:t>2</a:t>
            </a:r>
            <a:r>
              <a:rPr lang="de-CH" sz="2400" dirty="0">
                <a:latin typeface="+mn-lt"/>
              </a:rPr>
              <a:t>eq (-</a:t>
            </a:r>
            <a:r>
              <a:rPr lang="de-CH" sz="2400" dirty="0"/>
              <a:t>8</a:t>
            </a:r>
            <a:r>
              <a:rPr lang="de-CH" sz="2400" dirty="0">
                <a:latin typeface="+mn-lt"/>
              </a:rPr>
              <a:t>% gegenüber 1990)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CB05CE-0E3C-4548-AFB1-E9F667285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710" y="963000"/>
            <a:ext cx="6630935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D4EC11A1-324C-4056-90C9-D6274C04152B}"/>
              </a:ext>
            </a:extLst>
          </p:cNvPr>
          <p:cNvSpPr/>
          <p:nvPr/>
        </p:nvSpPr>
        <p:spPr>
          <a:xfrm>
            <a:off x="2957710" y="4653280"/>
            <a:ext cx="1595120" cy="53848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 dirty="0" err="1"/>
          </a:p>
        </p:txBody>
      </p:sp>
    </p:spTree>
    <p:extLst>
      <p:ext uri="{BB962C8B-B14F-4D97-AF65-F5344CB8AC3E}">
        <p14:creationId xmlns:p14="http://schemas.microsoft.com/office/powerpoint/2010/main" val="224184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8C8B858-DF12-4E09-9F22-A3EFF8BE9F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794649E9-5667-46BA-AD21-32F310DE2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CH" sz="2800" dirty="0"/>
              <a:t>Die Emissionslandschaft der Schweiz gestern und heute</a:t>
            </a:r>
            <a:br>
              <a:rPr lang="de-CH" sz="2800" dirty="0"/>
            </a:br>
            <a:endParaRPr lang="de-CH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9678DAEB-7FB0-4EF6-ACF4-1DE74A6892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7200" y="6340501"/>
            <a:ext cx="7227019" cy="181584"/>
          </a:xfrm>
        </p:spPr>
        <p:txBody>
          <a:bodyPr/>
          <a:lstStyle/>
          <a:p>
            <a:r>
              <a:rPr lang="de-CH" dirty="0"/>
              <a:t>Mobilität und Klima – Netto Null 2050</a:t>
            </a:r>
            <a:r>
              <a:rPr lang="de-CH" b="0" dirty="0"/>
              <a:t> | SVI Schwerpunktthema, 07. November 2024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642AA11-4DB1-4D43-B413-55FB75A18247}"/>
              </a:ext>
            </a:extLst>
          </p:cNvPr>
          <p:cNvSpPr txBox="1"/>
          <p:nvPr/>
        </p:nvSpPr>
        <p:spPr>
          <a:xfrm>
            <a:off x="86149" y="5341441"/>
            <a:ext cx="12019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dirty="0">
                <a:latin typeface="+mn-lt"/>
              </a:rPr>
              <a:t>Luftverkehr 2019: 5,73 Mio. Tonnen CO</a:t>
            </a:r>
            <a:r>
              <a:rPr lang="de-CH" sz="2400" baseline="-25000" dirty="0">
                <a:latin typeface="+mn-lt"/>
              </a:rPr>
              <a:t>2</a:t>
            </a:r>
            <a:r>
              <a:rPr lang="de-CH" sz="2400" dirty="0">
                <a:latin typeface="+mn-lt"/>
              </a:rPr>
              <a:t>eq (+</a:t>
            </a:r>
            <a:r>
              <a:rPr lang="de-CH" sz="2400" dirty="0"/>
              <a:t>85</a:t>
            </a:r>
            <a:r>
              <a:rPr lang="de-CH" sz="2400" dirty="0">
                <a:latin typeface="+mn-lt"/>
              </a:rPr>
              <a:t>% gegenüber 1990)</a:t>
            </a:r>
          </a:p>
          <a:p>
            <a:pPr algn="ctr"/>
            <a:r>
              <a:rPr lang="de-CH" sz="2400" dirty="0"/>
              <a:t>Zur </a:t>
            </a:r>
            <a:r>
              <a:rPr lang="de-CH" sz="2400" i="1" dirty="0"/>
              <a:t>Klimawirkung</a:t>
            </a:r>
            <a:r>
              <a:rPr lang="de-CH" sz="2400" dirty="0"/>
              <a:t> des Luftverkehrs: </a:t>
            </a:r>
            <a:r>
              <a:rPr lang="de-CH" sz="2400" dirty="0">
                <a:hlinkClick r:id="rId2"/>
              </a:rPr>
              <a:t>Faktenblatt_Klimawirkung_Flugverkehr_2020.pdf</a:t>
            </a:r>
            <a:endParaRPr lang="de-CH" sz="2400" dirty="0"/>
          </a:p>
          <a:p>
            <a:pPr algn="ctr"/>
            <a:endParaRPr lang="de-CH" sz="2400" dirty="0">
              <a:latin typeface="+mn-lt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7C6F986-9DEA-4046-A964-BABFA68D0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119" y="877034"/>
            <a:ext cx="6542839" cy="42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209827"/>
      </p:ext>
    </p:extLst>
  </p:cSld>
  <p:clrMapOvr>
    <a:masterClrMapping/>
  </p:clrMapOvr>
</p:sld>
</file>

<file path=ppt/theme/theme1.xml><?xml version="1.0" encoding="utf-8"?>
<a:theme xmlns:a="http://schemas.openxmlformats.org/drawingml/2006/main" name="CDBUND-Master">
  <a:themeElements>
    <a:clrScheme name="CDBUND-Master v3.13">
      <a:dk1>
        <a:sysClr val="windowText" lastClr="000000"/>
      </a:dk1>
      <a:lt1>
        <a:sysClr val="window" lastClr="FFFFFF"/>
      </a:lt1>
      <a:dk2>
        <a:srgbClr val="44546A"/>
      </a:dk2>
      <a:lt2>
        <a:srgbClr val="E6E6E6"/>
      </a:lt2>
      <a:accent1>
        <a:srgbClr val="05A8AF"/>
      </a:accent1>
      <a:accent2>
        <a:srgbClr val="294171"/>
      </a:accent2>
      <a:accent3>
        <a:srgbClr val="F1E21A"/>
      </a:accent3>
      <a:accent4>
        <a:srgbClr val="E1AE3A"/>
      </a:accent4>
      <a:accent5>
        <a:srgbClr val="BB006A"/>
      </a:accent5>
      <a:accent6>
        <a:srgbClr val="939393"/>
      </a:accent6>
      <a:hlink>
        <a:srgbClr val="0563C1"/>
      </a:hlink>
      <a:folHlink>
        <a:srgbClr val="0563C1"/>
      </a:folHlink>
    </a:clrScheme>
    <a:fontScheme name="CDBUND-Master-v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/>
      </a:spPr>
      <a:bodyPr rtlCol="0" anchor="ctr"/>
      <a:lstStyle>
        <a:defPPr algn="ctr">
          <a:defRPr dirty="0" err="1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>
    <a:extraClrScheme>
      <a:clrScheme name="CDBUND-Master-v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-Master-v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-Master-v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-Master-v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-Master-v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-Master-v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13">
        <a:dk1>
          <a:srgbClr val="000000"/>
        </a:dk1>
        <a:lt1>
          <a:srgbClr val="FFFFFF"/>
        </a:lt1>
        <a:dk2>
          <a:srgbClr val="44546A"/>
        </a:dk2>
        <a:lt2>
          <a:srgbClr val="E6E6E6"/>
        </a:lt2>
        <a:accent1>
          <a:srgbClr val="05A8AF"/>
        </a:accent1>
        <a:accent2>
          <a:srgbClr val="294171"/>
        </a:accent2>
        <a:accent3>
          <a:srgbClr val="F1E21A"/>
        </a:accent3>
        <a:accent4>
          <a:srgbClr val="E1AE3A"/>
        </a:accent4>
        <a:accent5>
          <a:srgbClr val="BB006A"/>
        </a:accent5>
        <a:accent6>
          <a:srgbClr val="939393"/>
        </a:accent6>
        <a:hlink>
          <a:srgbClr val="0563C1"/>
        </a:hlink>
        <a:folHlink>
          <a:srgbClr val="0563C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1230</Words>
  <Application>Microsoft Office PowerPoint</Application>
  <PresentationFormat>Breitbild</PresentationFormat>
  <Paragraphs>250</Paragraphs>
  <Slides>24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9" baseType="lpstr">
      <vt:lpstr>Arial</vt:lpstr>
      <vt:lpstr>Calibri</vt:lpstr>
      <vt:lpstr>OpenSans</vt:lpstr>
      <vt:lpstr>Times</vt:lpstr>
      <vt:lpstr>CDBUND-Master</vt:lpstr>
      <vt:lpstr>PowerPoint-Präsentation</vt:lpstr>
      <vt:lpstr>PowerPoint-Präsentation</vt:lpstr>
      <vt:lpstr>Der Klimawandel ist sichtbar Grosser Aletschgletscher </vt:lpstr>
      <vt:lpstr>Der Klimawandel ist messbar  </vt:lpstr>
      <vt:lpstr>Und nicht nur die Temperatur ändert sich…</vt:lpstr>
      <vt:lpstr>PowerPoint-Präsentation</vt:lpstr>
      <vt:lpstr>Die Emissionslandschaft der Schweiz gestern und heute </vt:lpstr>
      <vt:lpstr>Die Emissionslandschaft der Schweiz gestern und heute </vt:lpstr>
      <vt:lpstr>Die Emissionslandschaft der Schweiz gestern und heute </vt:lpstr>
      <vt:lpstr>Die Ziele der Schweizer Klimapolitik</vt:lpstr>
      <vt:lpstr>Netto-Null kurz erklärt</vt:lpstr>
      <vt:lpstr>Die Emissionslandschaft der Schweiz morgen</vt:lpstr>
      <vt:lpstr>Netto-Null braucht Negativemissionen</vt:lpstr>
      <vt:lpstr>Komplexes Ziel, mehrere Etappen</vt:lpstr>
      <vt:lpstr>PowerPoint-Präsentation</vt:lpstr>
      <vt:lpstr>Gebäudesektor</vt:lpstr>
      <vt:lpstr>Verkehrssektor</vt:lpstr>
      <vt:lpstr>Industriesektor</vt:lpstr>
      <vt:lpstr>CO2-Gesetz nach 2024 – Ziele und neue Instrumente</vt:lpstr>
      <vt:lpstr>CO2-Gesetz nach 2024 – Ziele und diskutierte Instrumente (Mobilität)</vt:lpstr>
      <vt:lpstr>Entkoppelung von Wirtschaftswachstum und THG als Schlüssel (Schweiz)</vt:lpstr>
      <vt:lpstr>PowerPoint-Präsentation</vt:lpstr>
      <vt:lpstr>Fazit</vt:lpstr>
      <vt:lpstr>PowerPoint-Präsentation</vt:lpstr>
    </vt:vector>
  </TitlesOfParts>
  <Company>Bundesverwaltung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Kast Bettina BAFU</dc:creator>
  <cp:lastModifiedBy>Burkard Reto BAFU</cp:lastModifiedBy>
  <cp:revision>157</cp:revision>
  <dcterms:created xsi:type="dcterms:W3CDTF">2023-10-20T12:06:45Z</dcterms:created>
  <dcterms:modified xsi:type="dcterms:W3CDTF">2024-11-01T16:27:09Z</dcterms:modified>
</cp:coreProperties>
</file>